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1" r:id="rId4"/>
  </p:sldMasterIdLst>
  <p:notesMasterIdLst>
    <p:notesMasterId r:id="rId34"/>
  </p:notesMasterIdLst>
  <p:sldIdLst>
    <p:sldId id="256" r:id="rId5"/>
    <p:sldId id="257" r:id="rId6"/>
    <p:sldId id="258" r:id="rId7"/>
    <p:sldId id="259" r:id="rId8"/>
    <p:sldId id="265" r:id="rId9"/>
    <p:sldId id="264" r:id="rId10"/>
    <p:sldId id="266" r:id="rId11"/>
    <p:sldId id="267" r:id="rId12"/>
    <p:sldId id="268" r:id="rId13"/>
    <p:sldId id="270" r:id="rId14"/>
    <p:sldId id="271" r:id="rId15"/>
    <p:sldId id="272" r:id="rId16"/>
    <p:sldId id="273" r:id="rId17"/>
    <p:sldId id="274" r:id="rId18"/>
    <p:sldId id="275" r:id="rId19"/>
    <p:sldId id="276" r:id="rId20"/>
    <p:sldId id="277" r:id="rId21"/>
    <p:sldId id="279" r:id="rId22"/>
    <p:sldId id="280" r:id="rId23"/>
    <p:sldId id="278" r:id="rId24"/>
    <p:sldId id="281" r:id="rId25"/>
    <p:sldId id="282" r:id="rId26"/>
    <p:sldId id="260" r:id="rId27"/>
    <p:sldId id="261" r:id="rId28"/>
    <p:sldId id="262" r:id="rId29"/>
    <p:sldId id="283" r:id="rId30"/>
    <p:sldId id="263" r:id="rId31"/>
    <p:sldId id="284" r:id="rId32"/>
    <p:sldId id="28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67" autoAdjust="0"/>
  </p:normalViewPr>
  <p:slideViewPr>
    <p:cSldViewPr snapToGrid="0">
      <p:cViewPr varScale="1">
        <p:scale>
          <a:sx n="75" d="100"/>
          <a:sy n="75" d="100"/>
        </p:scale>
        <p:origin x="974" y="48"/>
      </p:cViewPr>
      <p:guideLst/>
    </p:cSldViewPr>
  </p:slideViewPr>
  <p:outlineViewPr>
    <p:cViewPr>
      <p:scale>
        <a:sx n="33" d="100"/>
        <a:sy n="33" d="100"/>
      </p:scale>
      <p:origin x="0" y="-623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2B20EE-8C6A-4D34-92BB-FDA5921EC25C}" type="datetimeFigureOut">
              <a:rPr lang="en-SG" smtClean="0"/>
              <a:t>3/4/2021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10544-CFF9-41D0-9919-5F752561EB4A}" type="slidenum">
              <a:rPr lang="en-SG" smtClean="0"/>
              <a:t>‹#›</a:t>
            </a:fld>
            <a:endParaRPr lang="en-SG"/>
          </a:p>
        </p:txBody>
      </p:sp>
    </p:spTree>
    <p:extLst>
      <p:ext uri="{BB962C8B-B14F-4D97-AF65-F5344CB8AC3E}">
        <p14:creationId xmlns:p14="http://schemas.microsoft.com/office/powerpoint/2010/main" val="4160976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plot the Median Real Price over time for the entire time period. We observe that price has been fluctuating for most of this time period. </a:t>
            </a:r>
          </a:p>
          <a:p>
            <a:r>
              <a:rPr lang="en-SG" dirty="0"/>
              <a:t>The sharp descent from 1997 coincides with the Asian Financial Crisis, causing house prices to fall. Since 2006, it starts to gradually rise till 2013 where it drops again, due to MAS implementing cooling measures.</a:t>
            </a:r>
          </a:p>
          <a:p>
            <a:endParaRPr lang="en-SG" dirty="0"/>
          </a:p>
          <a:p>
            <a:r>
              <a:rPr lang="en-SG" dirty="0"/>
              <a:t>Between 2017 and 2019, prices are relatively stable. The amount of variation is only about $1000. In order to better understand the effect of other factors of housing price, we shall study price </a:t>
            </a:r>
            <a:r>
              <a:rPr lang="en-SG" b="1" dirty="0"/>
              <a:t>only in this time period</a:t>
            </a:r>
            <a:r>
              <a:rPr lang="en-SG" dirty="0"/>
              <a:t>.  Also, this time period is most recent, so it reflects the current reality. </a:t>
            </a:r>
          </a:p>
        </p:txBody>
      </p:sp>
      <p:sp>
        <p:nvSpPr>
          <p:cNvPr id="4" name="Slide Number Placeholder 3"/>
          <p:cNvSpPr>
            <a:spLocks noGrp="1"/>
          </p:cNvSpPr>
          <p:nvPr>
            <p:ph type="sldNum" sz="quarter" idx="5"/>
          </p:nvPr>
        </p:nvSpPr>
        <p:spPr/>
        <p:txBody>
          <a:bodyPr/>
          <a:lstStyle/>
          <a:p>
            <a:fld id="{0C010544-CFF9-41D0-9919-5F752561EB4A}" type="slidenum">
              <a:rPr lang="en-SG" smtClean="0"/>
              <a:t>5</a:t>
            </a:fld>
            <a:endParaRPr lang="en-SG"/>
          </a:p>
        </p:txBody>
      </p:sp>
    </p:spTree>
    <p:extLst>
      <p:ext uri="{BB962C8B-B14F-4D97-AF65-F5344CB8AC3E}">
        <p14:creationId xmlns:p14="http://schemas.microsoft.com/office/powerpoint/2010/main" val="491795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Plotting a scatterplot with floor area over Real price, we see there is a strong positive correlation between floor area and real price. This is expected in Singapore, as land area is scarce and thus the floor area highly contributes to overall house price. </a:t>
            </a:r>
          </a:p>
          <a:p>
            <a:endParaRPr lang="en-SG" dirty="0"/>
          </a:p>
          <a:p>
            <a:r>
              <a:rPr lang="en-SG" dirty="0"/>
              <a:t>The </a:t>
            </a:r>
            <a:r>
              <a:rPr lang="en-SG" dirty="0" err="1"/>
              <a:t>color</a:t>
            </a:r>
            <a:r>
              <a:rPr lang="en-SG" dirty="0"/>
              <a:t> indicates the number of rooms or flat type. Generally, we see that as number of room increases, the floor area will also increase. We can also see a few outliers that we should check out.</a:t>
            </a:r>
          </a:p>
        </p:txBody>
      </p:sp>
      <p:sp>
        <p:nvSpPr>
          <p:cNvPr id="4" name="Slide Number Placeholder 3"/>
          <p:cNvSpPr>
            <a:spLocks noGrp="1"/>
          </p:cNvSpPr>
          <p:nvPr>
            <p:ph type="sldNum" sz="quarter" idx="5"/>
          </p:nvPr>
        </p:nvSpPr>
        <p:spPr/>
        <p:txBody>
          <a:bodyPr/>
          <a:lstStyle/>
          <a:p>
            <a:fld id="{0C010544-CFF9-41D0-9919-5F752561EB4A}" type="slidenum">
              <a:rPr lang="en-SG" smtClean="0"/>
              <a:t>14</a:t>
            </a:fld>
            <a:endParaRPr lang="en-SG"/>
          </a:p>
        </p:txBody>
      </p:sp>
    </p:spTree>
    <p:extLst>
      <p:ext uri="{BB962C8B-B14F-4D97-AF65-F5344CB8AC3E}">
        <p14:creationId xmlns:p14="http://schemas.microsoft.com/office/powerpoint/2010/main" val="406359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does not seem to be a pattern with remaining lease years and real price. However, when remaining years drop below 50, the price potential drastically reduces</a:t>
            </a:r>
          </a:p>
        </p:txBody>
      </p:sp>
      <p:sp>
        <p:nvSpPr>
          <p:cNvPr id="4" name="Slide Number Placeholder 3"/>
          <p:cNvSpPr>
            <a:spLocks noGrp="1"/>
          </p:cNvSpPr>
          <p:nvPr>
            <p:ph type="sldNum" sz="quarter" idx="5"/>
          </p:nvPr>
        </p:nvSpPr>
        <p:spPr/>
        <p:txBody>
          <a:bodyPr/>
          <a:lstStyle/>
          <a:p>
            <a:fld id="{0C010544-CFF9-41D0-9919-5F752561EB4A}" type="slidenum">
              <a:rPr lang="en-SG" smtClean="0"/>
              <a:t>15</a:t>
            </a:fld>
            <a:endParaRPr lang="en-SG"/>
          </a:p>
        </p:txBody>
      </p:sp>
    </p:spTree>
    <p:extLst>
      <p:ext uri="{BB962C8B-B14F-4D97-AF65-F5344CB8AC3E}">
        <p14:creationId xmlns:p14="http://schemas.microsoft.com/office/powerpoint/2010/main" val="4276207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16</a:t>
            </a:fld>
            <a:endParaRPr lang="en-SG"/>
          </a:p>
        </p:txBody>
      </p:sp>
    </p:spTree>
    <p:extLst>
      <p:ext uri="{BB962C8B-B14F-4D97-AF65-F5344CB8AC3E}">
        <p14:creationId xmlns:p14="http://schemas.microsoft.com/office/powerpoint/2010/main" val="355081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seems to be a downwards trend for the Nearest Supermarket, MRT and Central, where the greater the distance, the lower the sale price. The trend seems to be stronger for Distance to Central.</a:t>
            </a:r>
          </a:p>
          <a:p>
            <a:endParaRPr lang="en-SG" dirty="0"/>
          </a:p>
          <a:p>
            <a:r>
              <a:rPr lang="en-SG" dirty="0"/>
              <a:t>However, the price does not seem very much affected by distance to nearest school. </a:t>
            </a:r>
          </a:p>
        </p:txBody>
      </p:sp>
      <p:sp>
        <p:nvSpPr>
          <p:cNvPr id="4" name="Slide Number Placeholder 3"/>
          <p:cNvSpPr>
            <a:spLocks noGrp="1"/>
          </p:cNvSpPr>
          <p:nvPr>
            <p:ph type="sldNum" sz="quarter" idx="5"/>
          </p:nvPr>
        </p:nvSpPr>
        <p:spPr/>
        <p:txBody>
          <a:bodyPr/>
          <a:lstStyle/>
          <a:p>
            <a:fld id="{0C010544-CFF9-41D0-9919-5F752561EB4A}" type="slidenum">
              <a:rPr lang="en-SG" smtClean="0"/>
              <a:t>17</a:t>
            </a:fld>
            <a:endParaRPr lang="en-SG"/>
          </a:p>
        </p:txBody>
      </p:sp>
    </p:spTree>
    <p:extLst>
      <p:ext uri="{BB962C8B-B14F-4D97-AF65-F5344CB8AC3E}">
        <p14:creationId xmlns:p14="http://schemas.microsoft.com/office/powerpoint/2010/main" val="17415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seems to be a slight positive correlation between Number of Supermarkets and MRTs within 2km. </a:t>
            </a:r>
          </a:p>
        </p:txBody>
      </p:sp>
      <p:sp>
        <p:nvSpPr>
          <p:cNvPr id="4" name="Slide Number Placeholder 3"/>
          <p:cNvSpPr>
            <a:spLocks noGrp="1"/>
          </p:cNvSpPr>
          <p:nvPr>
            <p:ph type="sldNum" sz="quarter" idx="5"/>
          </p:nvPr>
        </p:nvSpPr>
        <p:spPr/>
        <p:txBody>
          <a:bodyPr/>
          <a:lstStyle/>
          <a:p>
            <a:fld id="{0C010544-CFF9-41D0-9919-5F752561EB4A}" type="slidenum">
              <a:rPr lang="en-SG" smtClean="0"/>
              <a:t>18</a:t>
            </a:fld>
            <a:endParaRPr lang="en-SG"/>
          </a:p>
        </p:txBody>
      </p:sp>
    </p:spTree>
    <p:extLst>
      <p:ext uri="{BB962C8B-B14F-4D97-AF65-F5344CB8AC3E}">
        <p14:creationId xmlns:p14="http://schemas.microsoft.com/office/powerpoint/2010/main" val="3288098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r>
              <a:rPr lang="en-SG" sz="1400" dirty="0"/>
              <a:t>Multicollinearity:</a:t>
            </a:r>
          </a:p>
          <a:p>
            <a:pPr marL="228600" lvl="1" indent="0">
              <a:buNone/>
            </a:pPr>
            <a:r>
              <a:rPr lang="en-US" b="0" i="0" dirty="0">
                <a:solidFill>
                  <a:srgbClr val="000000"/>
                </a:solidFill>
                <a:effectLst/>
                <a:latin typeface="Helvetica Neue"/>
              </a:rPr>
              <a:t>Multicollinearity occurs when multiple </a:t>
            </a:r>
            <a:r>
              <a:rPr lang="en-US" b="0" i="0" dirty="0" err="1">
                <a:solidFill>
                  <a:srgbClr val="000000"/>
                </a:solidFill>
                <a:effectLst/>
                <a:latin typeface="Helvetica Neue"/>
              </a:rPr>
              <a:t>continous</a:t>
            </a:r>
            <a:r>
              <a:rPr lang="en-US" b="0" i="0" dirty="0">
                <a:solidFill>
                  <a:srgbClr val="000000"/>
                </a:solidFill>
                <a:effectLst/>
                <a:latin typeface="Helvetica Neue"/>
              </a:rPr>
              <a:t> features in a regression model are correlated or dependent on each other to some extent. Change in the value of one feature will also force change the value of features collinear to it.</a:t>
            </a:r>
          </a:p>
          <a:p>
            <a:pPr marL="228600" lvl="1" indent="0">
              <a:buNone/>
            </a:pPr>
            <a:r>
              <a:rPr lang="en-US" b="0" i="0" dirty="0">
                <a:solidFill>
                  <a:srgbClr val="000000"/>
                </a:solidFill>
                <a:effectLst/>
                <a:latin typeface="Helvetica Neue"/>
              </a:rPr>
              <a:t>It becomes difficult for the model to estimate the relationship between each independent variable and the dependent variable independently because the independent variables tend to change in unison.</a:t>
            </a:r>
          </a:p>
          <a:p>
            <a:pPr marL="228600" lvl="1" indent="0">
              <a:buNone/>
            </a:pPr>
            <a:r>
              <a:rPr lang="en-US" b="0" i="0" dirty="0">
                <a:solidFill>
                  <a:srgbClr val="000000"/>
                </a:solidFill>
                <a:effectLst/>
                <a:latin typeface="Helvetica Neue"/>
              </a:rPr>
              <a:t>To measure Multicollinearity, the 2 most common techniques are - Correlation Matrix and Variance Inflation Factor(VIF).</a:t>
            </a:r>
          </a:p>
          <a:p>
            <a:pPr marL="228600" lvl="1" indent="0">
              <a:buNone/>
            </a:pPr>
            <a:r>
              <a:rPr lang="en-US" b="0" i="0" dirty="0">
                <a:solidFill>
                  <a:srgbClr val="000000"/>
                </a:solidFill>
                <a:effectLst/>
                <a:latin typeface="Helvetica Neue"/>
              </a:rPr>
              <a:t>From the correlation heatmap, we can see that num_hawker_2km and </a:t>
            </a:r>
            <a:r>
              <a:rPr lang="en-US" b="0" i="0" dirty="0" err="1">
                <a:solidFill>
                  <a:srgbClr val="000000"/>
                </a:solidFill>
                <a:effectLst/>
                <a:latin typeface="Helvetica Neue"/>
              </a:rPr>
              <a:t>dist_central</a:t>
            </a:r>
            <a:r>
              <a:rPr lang="en-US" b="0" i="0" dirty="0">
                <a:solidFill>
                  <a:srgbClr val="000000"/>
                </a:solidFill>
                <a:effectLst/>
                <a:latin typeface="Helvetica Neue"/>
              </a:rPr>
              <a:t> are very correlated. </a:t>
            </a:r>
          </a:p>
        </p:txBody>
      </p:sp>
      <p:sp>
        <p:nvSpPr>
          <p:cNvPr id="4" name="Slide Number Placeholder 3"/>
          <p:cNvSpPr>
            <a:spLocks noGrp="1"/>
          </p:cNvSpPr>
          <p:nvPr>
            <p:ph type="sldNum" sz="quarter" idx="5"/>
          </p:nvPr>
        </p:nvSpPr>
        <p:spPr/>
        <p:txBody>
          <a:bodyPr/>
          <a:lstStyle/>
          <a:p>
            <a:fld id="{0C010544-CFF9-41D0-9919-5F752561EB4A}" type="slidenum">
              <a:rPr lang="en-SG" smtClean="0"/>
              <a:t>19</a:t>
            </a:fld>
            <a:endParaRPr lang="en-SG"/>
          </a:p>
        </p:txBody>
      </p:sp>
    </p:spTree>
    <p:extLst>
      <p:ext uri="{BB962C8B-B14F-4D97-AF65-F5344CB8AC3E}">
        <p14:creationId xmlns:p14="http://schemas.microsoft.com/office/powerpoint/2010/main" val="3066052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We can use VIF (Variation Inflation Factors) to better identify variables with high multi </a:t>
            </a:r>
            <a:r>
              <a:rPr lang="en-US" b="0" i="0" dirty="0" err="1">
                <a:solidFill>
                  <a:srgbClr val="000000"/>
                </a:solidFill>
                <a:effectLst/>
                <a:latin typeface="Helvetica Neue"/>
              </a:rPr>
              <a:t>corllinearity</a:t>
            </a:r>
            <a:r>
              <a:rPr lang="en-US" b="0" i="0" dirty="0">
                <a:solidFill>
                  <a:srgbClr val="000000"/>
                </a:solidFill>
                <a:effectLst/>
                <a:latin typeface="Helvetica Neue"/>
              </a:rPr>
              <a:t>.</a:t>
            </a:r>
          </a:p>
          <a:p>
            <a:pPr algn="l">
              <a:buFont typeface="Arial" panose="020B0604020202020204" pitchFamily="34" charset="0"/>
              <a:buChar char="•"/>
            </a:pPr>
            <a:r>
              <a:rPr lang="en-US" b="0" i="0" dirty="0">
                <a:solidFill>
                  <a:srgbClr val="000000"/>
                </a:solidFill>
                <a:effectLst/>
                <a:latin typeface="Helvetica Neue"/>
              </a:rPr>
              <a:t>VIF starts from 1. A value of 1 means that the factor has no correlation to the other factors.</a:t>
            </a:r>
          </a:p>
          <a:p>
            <a:pPr algn="l">
              <a:buFont typeface="Arial" panose="020B0604020202020204" pitchFamily="34" charset="0"/>
              <a:buChar char="•"/>
            </a:pPr>
            <a:r>
              <a:rPr lang="en-US" b="0" i="0" dirty="0">
                <a:solidFill>
                  <a:srgbClr val="000000"/>
                </a:solidFill>
                <a:effectLst/>
                <a:latin typeface="Helvetica Neue"/>
              </a:rPr>
              <a:t>VIF value 1 - 5: moderate correlation, no need to remove.</a:t>
            </a:r>
          </a:p>
          <a:p>
            <a:pPr marL="228600" lvl="1" indent="0">
              <a:buNone/>
            </a:pPr>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0C010544-CFF9-41D0-9919-5F752561EB4A}" type="slidenum">
              <a:rPr lang="en-SG" smtClean="0"/>
              <a:t>20</a:t>
            </a:fld>
            <a:endParaRPr lang="en-SG"/>
          </a:p>
        </p:txBody>
      </p:sp>
    </p:spTree>
    <p:extLst>
      <p:ext uri="{BB962C8B-B14F-4D97-AF65-F5344CB8AC3E}">
        <p14:creationId xmlns:p14="http://schemas.microsoft.com/office/powerpoint/2010/main" val="1768788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0C010544-CFF9-41D0-9919-5F752561EB4A}" type="slidenum">
              <a:rPr lang="en-SG" smtClean="0"/>
              <a:t>21</a:t>
            </a:fld>
            <a:endParaRPr lang="en-SG"/>
          </a:p>
        </p:txBody>
      </p:sp>
    </p:spTree>
    <p:extLst>
      <p:ext uri="{BB962C8B-B14F-4D97-AF65-F5344CB8AC3E}">
        <p14:creationId xmlns:p14="http://schemas.microsoft.com/office/powerpoint/2010/main" val="522880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None/>
            </a:pPr>
            <a:endParaRPr lang="en-US" b="0" i="0" dirty="0">
              <a:solidFill>
                <a:srgbClr val="000000"/>
              </a:solidFill>
              <a:effectLst/>
              <a:latin typeface="Helvetica Neue"/>
            </a:endParaRPr>
          </a:p>
        </p:txBody>
      </p:sp>
      <p:sp>
        <p:nvSpPr>
          <p:cNvPr id="4" name="Slide Number Placeholder 3"/>
          <p:cNvSpPr>
            <a:spLocks noGrp="1"/>
          </p:cNvSpPr>
          <p:nvPr>
            <p:ph type="sldNum" sz="quarter" idx="5"/>
          </p:nvPr>
        </p:nvSpPr>
        <p:spPr/>
        <p:txBody>
          <a:bodyPr/>
          <a:lstStyle/>
          <a:p>
            <a:fld id="{0C010544-CFF9-41D0-9919-5F752561EB4A}" type="slidenum">
              <a:rPr lang="en-SG" smtClean="0"/>
              <a:t>22</a:t>
            </a:fld>
            <a:endParaRPr lang="en-SG"/>
          </a:p>
        </p:txBody>
      </p:sp>
    </p:spTree>
    <p:extLst>
      <p:ext uri="{BB962C8B-B14F-4D97-AF65-F5344CB8AC3E}">
        <p14:creationId xmlns:p14="http://schemas.microsoft.com/office/powerpoint/2010/main" val="1690406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Our Linear model performed quite well, with an R-square of 0.877</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23</a:t>
            </a:fld>
            <a:endParaRPr lang="en-SG"/>
          </a:p>
        </p:txBody>
      </p:sp>
    </p:spTree>
    <p:extLst>
      <p:ext uri="{BB962C8B-B14F-4D97-AF65-F5344CB8AC3E}">
        <p14:creationId xmlns:p14="http://schemas.microsoft.com/office/powerpoint/2010/main" val="295725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Between 2017 and 2019, median prices within each town are relatively stable as well, with the exception of Toa Payoh. (dropped from 470k in 2018 to 380k in 2019)</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6</a:t>
            </a:fld>
            <a:endParaRPr lang="en-SG"/>
          </a:p>
        </p:txBody>
      </p:sp>
    </p:spTree>
    <p:extLst>
      <p:ext uri="{BB962C8B-B14F-4D97-AF65-F5344CB8AC3E}">
        <p14:creationId xmlns:p14="http://schemas.microsoft.com/office/powerpoint/2010/main" val="3399295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can use the value of the coefficients to compare their effects on Housing Price. The larger the absolute value, the greater the effect. </a:t>
            </a:r>
          </a:p>
          <a:p>
            <a:endParaRPr lang="en-SG" dirty="0"/>
          </a:p>
          <a:p>
            <a:r>
              <a:rPr lang="en-SG" dirty="0"/>
              <a:t>The green </a:t>
            </a:r>
            <a:r>
              <a:rPr lang="en-SG" dirty="0" err="1"/>
              <a:t>color</a:t>
            </a:r>
            <a:r>
              <a:rPr lang="en-SG" dirty="0"/>
              <a:t> indicates a positive relation, while the red indicates a negative correlation. </a:t>
            </a:r>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24</a:t>
            </a:fld>
            <a:endParaRPr lang="en-SG"/>
          </a:p>
        </p:txBody>
      </p:sp>
    </p:spTree>
    <p:extLst>
      <p:ext uri="{BB962C8B-B14F-4D97-AF65-F5344CB8AC3E}">
        <p14:creationId xmlns:p14="http://schemas.microsoft.com/office/powerpoint/2010/main" val="1097316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top feature is floor area sq meter. Singapore is land-scarce and third most densely populated city worldwide. Demand for land area is very high, so every additional floor sqm results in a large increase in final price.</a:t>
            </a:r>
          </a:p>
          <a:p>
            <a:endParaRPr lang="en-US" dirty="0"/>
          </a:p>
          <a:p>
            <a:r>
              <a:rPr lang="en-US" dirty="0"/>
              <a:t>Coming in second is the flat model - 'Special' category. This category consist of naturally expensive, award winning design houses like DBSS, S1S2 as well as larger houses like adjoined and Terrace. ‘Standard’ model was used as a baseline. Thus, the choice of flat model heavily influences house prices.</a:t>
            </a:r>
          </a:p>
          <a:p>
            <a:endParaRPr lang="en-US" dirty="0"/>
          </a:p>
          <a:p>
            <a:r>
              <a:rPr lang="en-US" dirty="0"/>
              <a:t>In the third place is the Central Region factor. North Region was used as a baseline for comparison. This implies that houses in the central area are significantly more expensive than their North, counterparts. Central &gt; East &gt; West &gt; North East. This shows people value staying in the central for the proximity to CBDs, orchard malls and other amenities. </a:t>
            </a:r>
          </a:p>
          <a:p>
            <a:endParaRPr lang="en-US" dirty="0"/>
          </a:p>
          <a:p>
            <a:r>
              <a:rPr lang="en-US" dirty="0"/>
              <a:t>Following that in 4</a:t>
            </a:r>
            <a:r>
              <a:rPr lang="en-US" baseline="30000" dirty="0"/>
              <a:t>th</a:t>
            </a:r>
            <a:r>
              <a:rPr lang="en-US" dirty="0"/>
              <a:t> place, we have remaining lease years. This shows people place great value on the total number of years left in a potential house. </a:t>
            </a:r>
          </a:p>
          <a:p>
            <a:endParaRPr lang="en-US" dirty="0"/>
          </a:p>
          <a:p>
            <a:r>
              <a:rPr lang="en-US" dirty="0"/>
              <a:t>In the 5</a:t>
            </a:r>
            <a:r>
              <a:rPr lang="en-US" baseline="30000" dirty="0"/>
              <a:t>th</a:t>
            </a:r>
            <a:r>
              <a:rPr lang="en-US" dirty="0"/>
              <a:t> place, we have distance to Central(Raffles Place MRT). The lesser the distance, the higher the price. However, it is likely there is some overlap between this factor’s effect on price, as well as ‘located in Central Area’ factor. Houses built in Central Area would consequently have short distances to Raffles Place MRT station. </a:t>
            </a:r>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25</a:t>
            </a:fld>
            <a:endParaRPr lang="en-SG"/>
          </a:p>
        </p:txBody>
      </p:sp>
    </p:spTree>
    <p:extLst>
      <p:ext uri="{BB962C8B-B14F-4D97-AF65-F5344CB8AC3E}">
        <p14:creationId xmlns:p14="http://schemas.microsoft.com/office/powerpoint/2010/main" val="371240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SG" dirty="0"/>
              <a:t>Distance to the other amenities like Supermarkets, Schools, MRT and Hawker </a:t>
            </a:r>
            <a:r>
              <a:rPr lang="en-SG" dirty="0" err="1"/>
              <a:t>Centers</a:t>
            </a:r>
            <a:r>
              <a:rPr lang="en-SG" dirty="0"/>
              <a:t> do not seem to be strong drivers of HDB prices. Out of these amenities, hawker distance is the strongest coefficient, followed by MRT distance. The schools and supermarkets are weaker drivers of price. </a:t>
            </a:r>
          </a:p>
          <a:p>
            <a:endParaRPr lang="en-SG" dirty="0"/>
          </a:p>
          <a:p>
            <a:r>
              <a:rPr lang="en-SG" dirty="0"/>
              <a:t>A possible reason why the distance to amenities variables are not such a strong driver of price is that the expensive houses are usually purchased by those who can afford a car as well. Thus the greater distance is not an inconvenience for these buyers, who are still willing to pay premium prices for the houses. Perhaps if we filter out the more premium priced flats and look only at middle –tier flats, these distance variables might become more relevant.</a:t>
            </a:r>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26</a:t>
            </a:fld>
            <a:endParaRPr lang="en-SG"/>
          </a:p>
        </p:txBody>
      </p:sp>
    </p:spTree>
    <p:extLst>
      <p:ext uri="{BB962C8B-B14F-4D97-AF65-F5344CB8AC3E}">
        <p14:creationId xmlns:p14="http://schemas.microsoft.com/office/powerpoint/2010/main" val="3349288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27</a:t>
            </a:fld>
            <a:endParaRPr lang="en-SG"/>
          </a:p>
        </p:txBody>
      </p:sp>
    </p:spTree>
    <p:extLst>
      <p:ext uri="{BB962C8B-B14F-4D97-AF65-F5344CB8AC3E}">
        <p14:creationId xmlns:p14="http://schemas.microsoft.com/office/powerpoint/2010/main" val="4123272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feature coefficients are somewhat similar to that of the linear regression model. Floor area, central region, distance to central and remaining lease are still strong drivers of HDB price.</a:t>
            </a:r>
          </a:p>
          <a:p>
            <a:endParaRPr lang="en-SG" dirty="0"/>
          </a:p>
          <a:p>
            <a:r>
              <a:rPr lang="en-SG" dirty="0"/>
              <a:t>However, the categorical values like model type, seem to be given less importance. This is likely due to difference in the way tree-based models computes the importance, like how often a particular feature was selected for splitting.</a:t>
            </a:r>
          </a:p>
        </p:txBody>
      </p:sp>
      <p:sp>
        <p:nvSpPr>
          <p:cNvPr id="4" name="Slide Number Placeholder 3"/>
          <p:cNvSpPr>
            <a:spLocks noGrp="1"/>
          </p:cNvSpPr>
          <p:nvPr>
            <p:ph type="sldNum" sz="quarter" idx="5"/>
          </p:nvPr>
        </p:nvSpPr>
        <p:spPr/>
        <p:txBody>
          <a:bodyPr/>
          <a:lstStyle/>
          <a:p>
            <a:fld id="{0C010544-CFF9-41D0-9919-5F752561EB4A}" type="slidenum">
              <a:rPr lang="en-SG" smtClean="0"/>
              <a:t>28</a:t>
            </a:fld>
            <a:endParaRPr lang="en-SG"/>
          </a:p>
        </p:txBody>
      </p:sp>
    </p:spTree>
    <p:extLst>
      <p:ext uri="{BB962C8B-B14F-4D97-AF65-F5344CB8AC3E}">
        <p14:creationId xmlns:p14="http://schemas.microsoft.com/office/powerpoint/2010/main" val="2134710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plot Median Real Price per Town. We can see there is quite high variability between towns, ranging from 330k in Yishun to 709k in Bukit </a:t>
            </a:r>
            <a:r>
              <a:rPr lang="en-SG" dirty="0" err="1"/>
              <a:t>Timah</a:t>
            </a:r>
            <a:r>
              <a:rPr lang="en-SG" dirty="0"/>
              <a:t> </a:t>
            </a:r>
          </a:p>
        </p:txBody>
      </p:sp>
      <p:sp>
        <p:nvSpPr>
          <p:cNvPr id="4" name="Slide Number Placeholder 3"/>
          <p:cNvSpPr>
            <a:spLocks noGrp="1"/>
          </p:cNvSpPr>
          <p:nvPr>
            <p:ph type="sldNum" sz="quarter" idx="5"/>
          </p:nvPr>
        </p:nvSpPr>
        <p:spPr/>
        <p:txBody>
          <a:bodyPr/>
          <a:lstStyle/>
          <a:p>
            <a:fld id="{0C010544-CFF9-41D0-9919-5F752561EB4A}" type="slidenum">
              <a:rPr lang="en-SG" smtClean="0"/>
              <a:t>7</a:t>
            </a:fld>
            <a:endParaRPr lang="en-SG"/>
          </a:p>
        </p:txBody>
      </p:sp>
    </p:spTree>
    <p:extLst>
      <p:ext uri="{BB962C8B-B14F-4D97-AF65-F5344CB8AC3E}">
        <p14:creationId xmlns:p14="http://schemas.microsoft.com/office/powerpoint/2010/main" val="413948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If we look only at 4room flats, we can see the order changes slightly. with Central Area the highest at almost 800k.  </a:t>
            </a:r>
          </a:p>
          <a:p>
            <a:endParaRPr lang="en-SG" dirty="0"/>
          </a:p>
          <a:p>
            <a:r>
              <a:rPr lang="en-SG" dirty="0"/>
              <a:t>Since there are many towns we will group them into larger regions later, such as North, Central, East, </a:t>
            </a:r>
            <a:r>
              <a:rPr lang="en-SG" dirty="0" err="1"/>
              <a:t>ect</a:t>
            </a:r>
            <a:r>
              <a:rPr lang="en-SG" dirty="0"/>
              <a:t>. </a:t>
            </a:r>
          </a:p>
        </p:txBody>
      </p:sp>
      <p:sp>
        <p:nvSpPr>
          <p:cNvPr id="4" name="Slide Number Placeholder 3"/>
          <p:cNvSpPr>
            <a:spLocks noGrp="1"/>
          </p:cNvSpPr>
          <p:nvPr>
            <p:ph type="sldNum" sz="quarter" idx="5"/>
          </p:nvPr>
        </p:nvSpPr>
        <p:spPr/>
        <p:txBody>
          <a:bodyPr/>
          <a:lstStyle/>
          <a:p>
            <a:fld id="{0C010544-CFF9-41D0-9919-5F752561EB4A}" type="slidenum">
              <a:rPr lang="en-SG" smtClean="0"/>
              <a:t>8</a:t>
            </a:fld>
            <a:endParaRPr lang="en-SG"/>
          </a:p>
        </p:txBody>
      </p:sp>
    </p:spTree>
    <p:extLst>
      <p:ext uri="{BB962C8B-B14F-4D97-AF65-F5344CB8AC3E}">
        <p14:creationId xmlns:p14="http://schemas.microsoft.com/office/powerpoint/2010/main" val="332696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Blue and Purple circles represent 1 room and Multi Gen Flats respectively. Since there are very few instances, we shall remove these two categories</a:t>
            </a:r>
          </a:p>
        </p:txBody>
      </p:sp>
      <p:sp>
        <p:nvSpPr>
          <p:cNvPr id="4" name="Slide Number Placeholder 3"/>
          <p:cNvSpPr>
            <a:spLocks noGrp="1"/>
          </p:cNvSpPr>
          <p:nvPr>
            <p:ph type="sldNum" sz="quarter" idx="5"/>
          </p:nvPr>
        </p:nvSpPr>
        <p:spPr/>
        <p:txBody>
          <a:bodyPr/>
          <a:lstStyle/>
          <a:p>
            <a:fld id="{0C010544-CFF9-41D0-9919-5F752561EB4A}" type="slidenum">
              <a:rPr lang="en-SG" smtClean="0"/>
              <a:t>9</a:t>
            </a:fld>
            <a:endParaRPr lang="en-SG"/>
          </a:p>
        </p:txBody>
      </p:sp>
    </p:spTree>
    <p:extLst>
      <p:ext uri="{BB962C8B-B14F-4D97-AF65-F5344CB8AC3E}">
        <p14:creationId xmlns:p14="http://schemas.microsoft.com/office/powerpoint/2010/main" val="2173317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10</a:t>
            </a:fld>
            <a:endParaRPr lang="en-SG"/>
          </a:p>
        </p:txBody>
      </p:sp>
    </p:spTree>
    <p:extLst>
      <p:ext uri="{BB962C8B-B14F-4D97-AF65-F5344CB8AC3E}">
        <p14:creationId xmlns:p14="http://schemas.microsoft.com/office/powerpoint/2010/main" val="10810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At first glance, There are 18 different types of Flat Model.</a:t>
            </a:r>
          </a:p>
          <a:p>
            <a:endParaRPr lang="en-SG" dirty="0"/>
          </a:p>
          <a:p>
            <a:r>
              <a:rPr lang="en-SG" dirty="0"/>
              <a:t>We should combine them into larger groups based on their similar characteristics</a:t>
            </a:r>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11</a:t>
            </a:fld>
            <a:endParaRPr lang="en-SG"/>
          </a:p>
        </p:txBody>
      </p:sp>
    </p:spTree>
    <p:extLst>
      <p:ext uri="{BB962C8B-B14F-4D97-AF65-F5344CB8AC3E}">
        <p14:creationId xmlns:p14="http://schemas.microsoft.com/office/powerpoint/2010/main" val="1250807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regroup the flat models into 7 new categories. They were grouped based on similar housing types.</a:t>
            </a:r>
          </a:p>
          <a:p>
            <a:r>
              <a:rPr lang="en-SG" dirty="0"/>
              <a:t>Special –type contains Type S1S2, DBSS, all premium, limited design flats known for their high prices. Terrace and Adjoined Flats are naturally larger flats, so higher price too. </a:t>
            </a:r>
          </a:p>
          <a:p>
            <a:endParaRPr lang="en-SG" dirty="0"/>
          </a:p>
          <a:p>
            <a:endParaRPr lang="en-SG" dirty="0"/>
          </a:p>
          <a:p>
            <a:endParaRPr lang="en-SG" dirty="0"/>
          </a:p>
        </p:txBody>
      </p:sp>
      <p:sp>
        <p:nvSpPr>
          <p:cNvPr id="4" name="Slide Number Placeholder 3"/>
          <p:cNvSpPr>
            <a:spLocks noGrp="1"/>
          </p:cNvSpPr>
          <p:nvPr>
            <p:ph type="sldNum" sz="quarter" idx="5"/>
          </p:nvPr>
        </p:nvSpPr>
        <p:spPr/>
        <p:txBody>
          <a:bodyPr/>
          <a:lstStyle/>
          <a:p>
            <a:fld id="{0C010544-CFF9-41D0-9919-5F752561EB4A}" type="slidenum">
              <a:rPr lang="en-SG" smtClean="0"/>
              <a:t>12</a:t>
            </a:fld>
            <a:endParaRPr lang="en-SG"/>
          </a:p>
        </p:txBody>
      </p:sp>
    </p:spTree>
    <p:extLst>
      <p:ext uri="{BB962C8B-B14F-4D97-AF65-F5344CB8AC3E}">
        <p14:creationId xmlns:p14="http://schemas.microsoft.com/office/powerpoint/2010/main" val="151211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Generally, price increases the higher the storey range. </a:t>
            </a:r>
          </a:p>
        </p:txBody>
      </p:sp>
      <p:sp>
        <p:nvSpPr>
          <p:cNvPr id="4" name="Slide Number Placeholder 3"/>
          <p:cNvSpPr>
            <a:spLocks noGrp="1"/>
          </p:cNvSpPr>
          <p:nvPr>
            <p:ph type="sldNum" sz="quarter" idx="5"/>
          </p:nvPr>
        </p:nvSpPr>
        <p:spPr/>
        <p:txBody>
          <a:bodyPr/>
          <a:lstStyle/>
          <a:p>
            <a:fld id="{0C010544-CFF9-41D0-9919-5F752561EB4A}" type="slidenum">
              <a:rPr lang="en-SG" smtClean="0"/>
              <a:t>13</a:t>
            </a:fld>
            <a:endParaRPr lang="en-SG"/>
          </a:p>
        </p:txBody>
      </p:sp>
    </p:spTree>
    <p:extLst>
      <p:ext uri="{BB962C8B-B14F-4D97-AF65-F5344CB8AC3E}">
        <p14:creationId xmlns:p14="http://schemas.microsoft.com/office/powerpoint/2010/main" val="715196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4/3/2021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303945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89594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4/3/2021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92946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4/3/2021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910616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7669AF7-7BEB-44E4-9852-375E34362B5B}" type="datetime1">
              <a:rPr lang="en-US" smtClean="0"/>
              <a:t>4/3/2021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92466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2D6E202-B606-4609-B914-27C9371A1F6D}" type="datetime1">
              <a:rPr lang="en-US" smtClean="0"/>
              <a:t>4/3/2021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3287097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2D6E202-B606-4609-B914-27C9371A1F6D}" type="datetime1">
              <a:rPr lang="en-US" smtClean="0"/>
              <a:t>4/3/2021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7230139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4/3/2021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7278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4/3/2021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8912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2D6E202-B606-4609-B914-27C9371A1F6D}" type="datetime1">
              <a:rPr lang="en-US" smtClean="0"/>
              <a:t>4/3/2021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069773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2D6E202-B606-4609-B914-27C9371A1F6D}" type="datetime1">
              <a:rPr lang="en-US" smtClean="0"/>
              <a:t>4/3/2021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161852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2D6E202-B606-4609-B914-27C9371A1F6D}" type="datetime1">
              <a:rPr lang="en-US" smtClean="0"/>
              <a:t>4/3/2021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52509620"/>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ingstat.gov.sg/find-data/search-by-theme/economy/prices-and-price-indices/latest-da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8EFADC-D5E2-4AF5-B46D-5411C95DA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B6E259-FA56-46BC-A3C6-2C4265AD552F}"/>
              </a:ext>
            </a:extLst>
          </p:cNvPr>
          <p:cNvSpPr>
            <a:spLocks noGrp="1"/>
          </p:cNvSpPr>
          <p:nvPr>
            <p:ph type="ctrTitle"/>
          </p:nvPr>
        </p:nvSpPr>
        <p:spPr>
          <a:xfrm>
            <a:off x="1600200" y="2386744"/>
            <a:ext cx="8991600" cy="1759128"/>
          </a:xfrm>
        </p:spPr>
        <p:txBody>
          <a:bodyPr>
            <a:normAutofit fontScale="90000"/>
          </a:bodyPr>
          <a:lstStyle/>
          <a:p>
            <a:r>
              <a:rPr lang="en-SG" dirty="0"/>
              <a:t>Singapore housing data set challenge</a:t>
            </a:r>
            <a:br>
              <a:rPr lang="en-SG" dirty="0"/>
            </a:br>
            <a:r>
              <a:rPr lang="en-SG" dirty="0"/>
              <a:t> </a:t>
            </a:r>
          </a:p>
        </p:txBody>
      </p:sp>
      <p:sp>
        <p:nvSpPr>
          <p:cNvPr id="3" name="Subtitle 2">
            <a:extLst>
              <a:ext uri="{FF2B5EF4-FFF2-40B4-BE49-F238E27FC236}">
                <a16:creationId xmlns:a16="http://schemas.microsoft.com/office/drawing/2014/main" id="{F67AA3C4-800B-468D-991D-3503071FFCFF}"/>
              </a:ext>
            </a:extLst>
          </p:cNvPr>
          <p:cNvSpPr>
            <a:spLocks noGrp="1"/>
          </p:cNvSpPr>
          <p:nvPr>
            <p:ph type="subTitle" idx="1"/>
          </p:nvPr>
        </p:nvSpPr>
        <p:spPr>
          <a:xfrm>
            <a:off x="3872143" y="4463639"/>
            <a:ext cx="4447713" cy="535081"/>
          </a:xfrm>
          <a:solidFill>
            <a:schemeClr val="tx1">
              <a:lumMod val="95000"/>
            </a:schemeClr>
          </a:solidFill>
        </p:spPr>
        <p:txBody>
          <a:bodyPr>
            <a:normAutofit/>
          </a:bodyPr>
          <a:lstStyle/>
          <a:p>
            <a:r>
              <a:rPr lang="en-SG" dirty="0">
                <a:solidFill>
                  <a:schemeClr val="bg1"/>
                </a:solidFill>
              </a:rPr>
              <a:t>An analysis by Gabriel Kok </a:t>
            </a:r>
          </a:p>
        </p:txBody>
      </p:sp>
    </p:spTree>
    <p:extLst>
      <p:ext uri="{BB962C8B-B14F-4D97-AF65-F5344CB8AC3E}">
        <p14:creationId xmlns:p14="http://schemas.microsoft.com/office/powerpoint/2010/main" val="3007446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27632"/>
            <a:ext cx="9738804" cy="4328477"/>
          </a:xfrm>
        </p:spPr>
        <p:txBody>
          <a:bodyPr>
            <a:normAutofit/>
          </a:bodyPr>
          <a:lstStyle/>
          <a:p>
            <a:pPr marL="0" indent="0">
              <a:buNone/>
            </a:pPr>
            <a:r>
              <a:rPr lang="en-SG" sz="2000" dirty="0">
                <a:solidFill>
                  <a:schemeClr val="tx1"/>
                </a:solidFill>
                <a:latin typeface="Helvetica Neue"/>
              </a:rPr>
              <a:t>Price by Flat Types</a:t>
            </a:r>
          </a:p>
          <a:p>
            <a:pPr marL="0" indent="0">
              <a:buNone/>
            </a:pPr>
            <a:endParaRPr lang="en-SG" sz="2000" dirty="0">
              <a:solidFill>
                <a:schemeClr val="tx1"/>
              </a:solidFill>
              <a:latin typeface="Helvetica Neue"/>
            </a:endParaRPr>
          </a:p>
          <a:p>
            <a:pPr marL="0" indent="0">
              <a:buNone/>
            </a:pPr>
            <a:r>
              <a:rPr lang="en-SG" sz="2000" dirty="0">
                <a:solidFill>
                  <a:schemeClr val="tx1"/>
                </a:solidFill>
                <a:latin typeface="Helvetica Neue"/>
              </a:rPr>
              <a:t>Median Price increases steadily as</a:t>
            </a:r>
          </a:p>
          <a:p>
            <a:pPr marL="0" indent="0">
              <a:buNone/>
            </a:pPr>
            <a:r>
              <a:rPr lang="en-SG" sz="2000" dirty="0">
                <a:solidFill>
                  <a:schemeClr val="tx1"/>
                </a:solidFill>
                <a:latin typeface="Helvetica Neue"/>
              </a:rPr>
              <a:t>Number of room increases </a:t>
            </a:r>
          </a:p>
          <a:p>
            <a:pPr marL="0" indent="0">
              <a:buNone/>
            </a:pPr>
            <a:endParaRPr lang="en-SG" sz="2000" dirty="0">
              <a:solidFill>
                <a:schemeClr val="tx1"/>
              </a:solidFill>
              <a:latin typeface="Helvetica Neue"/>
            </a:endParaRPr>
          </a:p>
          <a:p>
            <a:pPr marL="0" indent="0">
              <a:buNone/>
            </a:pPr>
            <a:r>
              <a:rPr lang="en-SG" sz="2000" dirty="0">
                <a:solidFill>
                  <a:schemeClr val="tx1"/>
                </a:solidFill>
                <a:latin typeface="Helvetica Neue"/>
              </a:rPr>
              <a:t>Executive type HDB is the most </a:t>
            </a:r>
          </a:p>
          <a:p>
            <a:pPr marL="0" indent="0">
              <a:buNone/>
            </a:pPr>
            <a:r>
              <a:rPr lang="en-SG" sz="2000" dirty="0">
                <a:solidFill>
                  <a:schemeClr val="tx1"/>
                </a:solidFill>
                <a:latin typeface="Helvetica Neue"/>
              </a:rPr>
              <a:t>Expensive flat type</a:t>
            </a:r>
          </a:p>
        </p:txBody>
      </p:sp>
      <p:pic>
        <p:nvPicPr>
          <p:cNvPr id="5" name="Picture 4">
            <a:extLst>
              <a:ext uri="{FF2B5EF4-FFF2-40B4-BE49-F238E27FC236}">
                <a16:creationId xmlns:a16="http://schemas.microsoft.com/office/drawing/2014/main" id="{B217AAD1-6374-4E28-AD4A-544F415AB88B}"/>
              </a:ext>
            </a:extLst>
          </p:cNvPr>
          <p:cNvPicPr>
            <a:picLocks noChangeAspect="1"/>
          </p:cNvPicPr>
          <p:nvPr/>
        </p:nvPicPr>
        <p:blipFill>
          <a:blip r:embed="rId3"/>
          <a:stretch>
            <a:fillRect/>
          </a:stretch>
        </p:blipFill>
        <p:spPr>
          <a:xfrm>
            <a:off x="5354059" y="1401891"/>
            <a:ext cx="4952433" cy="4909761"/>
          </a:xfrm>
          <a:prstGeom prst="rect">
            <a:avLst/>
          </a:prstGeom>
        </p:spPr>
      </p:pic>
    </p:spTree>
    <p:extLst>
      <p:ext uri="{BB962C8B-B14F-4D97-AF65-F5344CB8AC3E}">
        <p14:creationId xmlns:p14="http://schemas.microsoft.com/office/powerpoint/2010/main" val="1586359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59530"/>
            <a:ext cx="9738804" cy="4328477"/>
          </a:xfrm>
        </p:spPr>
        <p:txBody>
          <a:bodyPr>
            <a:normAutofit/>
          </a:bodyPr>
          <a:lstStyle/>
          <a:p>
            <a:r>
              <a:rPr lang="en-SG" sz="2800" dirty="0">
                <a:solidFill>
                  <a:schemeClr val="tx1"/>
                </a:solidFill>
              </a:rPr>
              <a:t>Flat Model</a:t>
            </a:r>
          </a:p>
          <a:p>
            <a:endParaRPr lang="en-SG" sz="2000" dirty="0">
              <a:solidFill>
                <a:schemeClr val="tx1"/>
              </a:solidFill>
              <a:latin typeface="Helvetica Neue"/>
            </a:endParaRPr>
          </a:p>
        </p:txBody>
      </p:sp>
      <p:pic>
        <p:nvPicPr>
          <p:cNvPr id="5" name="Picture 4">
            <a:extLst>
              <a:ext uri="{FF2B5EF4-FFF2-40B4-BE49-F238E27FC236}">
                <a16:creationId xmlns:a16="http://schemas.microsoft.com/office/drawing/2014/main" id="{492D9A16-16E8-4755-A9AB-77C289D46E3F}"/>
              </a:ext>
            </a:extLst>
          </p:cNvPr>
          <p:cNvPicPr>
            <a:picLocks noChangeAspect="1"/>
          </p:cNvPicPr>
          <p:nvPr/>
        </p:nvPicPr>
        <p:blipFill rotWithShape="1">
          <a:blip r:embed="rId3"/>
          <a:srcRect t="7125"/>
          <a:stretch/>
        </p:blipFill>
        <p:spPr>
          <a:xfrm>
            <a:off x="2775097" y="1196067"/>
            <a:ext cx="5454503" cy="5486591"/>
          </a:xfrm>
          <a:prstGeom prst="rect">
            <a:avLst/>
          </a:prstGeom>
        </p:spPr>
      </p:pic>
      <p:pic>
        <p:nvPicPr>
          <p:cNvPr id="7" name="Picture 6">
            <a:extLst>
              <a:ext uri="{FF2B5EF4-FFF2-40B4-BE49-F238E27FC236}">
                <a16:creationId xmlns:a16="http://schemas.microsoft.com/office/drawing/2014/main" id="{346FDFF7-57D1-4128-AB29-C8ACAD394172}"/>
              </a:ext>
            </a:extLst>
          </p:cNvPr>
          <p:cNvPicPr>
            <a:picLocks noChangeAspect="1"/>
          </p:cNvPicPr>
          <p:nvPr/>
        </p:nvPicPr>
        <p:blipFill>
          <a:blip r:embed="rId4"/>
          <a:stretch>
            <a:fillRect/>
          </a:stretch>
        </p:blipFill>
        <p:spPr>
          <a:xfrm>
            <a:off x="8472135" y="1500963"/>
            <a:ext cx="2676525" cy="4876800"/>
          </a:xfrm>
          <a:prstGeom prst="rect">
            <a:avLst/>
          </a:prstGeom>
        </p:spPr>
      </p:pic>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213169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59530"/>
            <a:ext cx="9738804" cy="765299"/>
          </a:xfrm>
        </p:spPr>
        <p:txBody>
          <a:bodyPr>
            <a:normAutofit/>
          </a:bodyPr>
          <a:lstStyle/>
          <a:p>
            <a:r>
              <a:rPr lang="en-SG" sz="2800" dirty="0">
                <a:solidFill>
                  <a:schemeClr val="tx1"/>
                </a:solidFill>
              </a:rPr>
              <a:t>Flat Model- Median Price</a:t>
            </a:r>
          </a:p>
          <a:p>
            <a:endParaRPr lang="en-SG" sz="2000" dirty="0">
              <a:solidFill>
                <a:schemeClr val="tx1"/>
              </a:solidFill>
              <a:latin typeface="Helvetica Neue"/>
            </a:endParaRPr>
          </a:p>
        </p:txBody>
      </p:sp>
      <p:pic>
        <p:nvPicPr>
          <p:cNvPr id="10" name="Picture 9">
            <a:extLst>
              <a:ext uri="{FF2B5EF4-FFF2-40B4-BE49-F238E27FC236}">
                <a16:creationId xmlns:a16="http://schemas.microsoft.com/office/drawing/2014/main" id="{DAC4053C-4F2D-45CF-A76B-6168FD0B6976}"/>
              </a:ext>
            </a:extLst>
          </p:cNvPr>
          <p:cNvPicPr>
            <a:picLocks noChangeAspect="1"/>
          </p:cNvPicPr>
          <p:nvPr/>
        </p:nvPicPr>
        <p:blipFill>
          <a:blip r:embed="rId3"/>
          <a:stretch>
            <a:fillRect/>
          </a:stretch>
        </p:blipFill>
        <p:spPr>
          <a:xfrm>
            <a:off x="4815092" y="1597784"/>
            <a:ext cx="6845302" cy="5007916"/>
          </a:xfrm>
          <a:prstGeom prst="rect">
            <a:avLst/>
          </a:prstGeom>
        </p:spPr>
      </p:pic>
      <p:sp>
        <p:nvSpPr>
          <p:cNvPr id="11" name="TextBox 10">
            <a:extLst>
              <a:ext uri="{FF2B5EF4-FFF2-40B4-BE49-F238E27FC236}">
                <a16:creationId xmlns:a16="http://schemas.microsoft.com/office/drawing/2014/main" id="{00AD3750-E8C0-48AD-8DCB-AA5410618A9C}"/>
              </a:ext>
            </a:extLst>
          </p:cNvPr>
          <p:cNvSpPr txBox="1"/>
          <p:nvPr/>
        </p:nvSpPr>
        <p:spPr>
          <a:xfrm>
            <a:off x="531606" y="1937394"/>
            <a:ext cx="2349817" cy="1200329"/>
          </a:xfrm>
          <a:prstGeom prst="rect">
            <a:avLst/>
          </a:prstGeom>
          <a:noFill/>
        </p:spPr>
        <p:txBody>
          <a:bodyPr wrap="square" rtlCol="0">
            <a:spAutoFit/>
          </a:bodyPr>
          <a:lstStyle/>
          <a:p>
            <a:r>
              <a:rPr lang="en-SG" dirty="0"/>
              <a:t>Model A Maisonette</a:t>
            </a:r>
          </a:p>
          <a:p>
            <a:r>
              <a:rPr lang="en-SG" dirty="0"/>
              <a:t>Improved Maisonette</a:t>
            </a:r>
          </a:p>
          <a:p>
            <a:r>
              <a:rPr lang="en-SG" dirty="0"/>
              <a:t>Premium Maisonette</a:t>
            </a:r>
          </a:p>
          <a:p>
            <a:r>
              <a:rPr lang="en-SG" dirty="0"/>
              <a:t>Maisonette</a:t>
            </a:r>
          </a:p>
        </p:txBody>
      </p:sp>
      <p:sp>
        <p:nvSpPr>
          <p:cNvPr id="12" name="Right Brace 11">
            <a:extLst>
              <a:ext uri="{FF2B5EF4-FFF2-40B4-BE49-F238E27FC236}">
                <a16:creationId xmlns:a16="http://schemas.microsoft.com/office/drawing/2014/main" id="{09D7D7EA-A0D8-4A2E-8996-B0ADB1AC2417}"/>
              </a:ext>
            </a:extLst>
          </p:cNvPr>
          <p:cNvSpPr/>
          <p:nvPr/>
        </p:nvSpPr>
        <p:spPr>
          <a:xfrm>
            <a:off x="2881423" y="1998921"/>
            <a:ext cx="159509"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3" name="TextBox 12">
            <a:extLst>
              <a:ext uri="{FF2B5EF4-FFF2-40B4-BE49-F238E27FC236}">
                <a16:creationId xmlns:a16="http://schemas.microsoft.com/office/drawing/2014/main" id="{C4CB92E4-E2A7-484A-BF98-7B10324A716C}"/>
              </a:ext>
            </a:extLst>
          </p:cNvPr>
          <p:cNvSpPr txBox="1"/>
          <p:nvPr/>
        </p:nvSpPr>
        <p:spPr>
          <a:xfrm>
            <a:off x="3125951" y="2275920"/>
            <a:ext cx="1469359" cy="369332"/>
          </a:xfrm>
          <a:prstGeom prst="rect">
            <a:avLst/>
          </a:prstGeom>
          <a:noFill/>
        </p:spPr>
        <p:txBody>
          <a:bodyPr wrap="square" rtlCol="0">
            <a:spAutoFit/>
          </a:bodyPr>
          <a:lstStyle/>
          <a:p>
            <a:r>
              <a:rPr lang="en-SG" dirty="0"/>
              <a:t>Maisonette</a:t>
            </a:r>
          </a:p>
        </p:txBody>
      </p:sp>
      <p:sp>
        <p:nvSpPr>
          <p:cNvPr id="14" name="TextBox 13">
            <a:extLst>
              <a:ext uri="{FF2B5EF4-FFF2-40B4-BE49-F238E27FC236}">
                <a16:creationId xmlns:a16="http://schemas.microsoft.com/office/drawing/2014/main" id="{B5A99862-F4F4-4DBB-9512-087FEA39CB5F}"/>
              </a:ext>
            </a:extLst>
          </p:cNvPr>
          <p:cNvSpPr txBox="1"/>
          <p:nvPr/>
        </p:nvSpPr>
        <p:spPr>
          <a:xfrm>
            <a:off x="561591" y="3224579"/>
            <a:ext cx="1631200" cy="1754326"/>
          </a:xfrm>
          <a:prstGeom prst="rect">
            <a:avLst/>
          </a:prstGeom>
          <a:noFill/>
        </p:spPr>
        <p:txBody>
          <a:bodyPr wrap="square" rtlCol="0">
            <a:spAutoFit/>
          </a:bodyPr>
          <a:lstStyle/>
          <a:p>
            <a:r>
              <a:rPr lang="en-SG" dirty="0"/>
              <a:t>Terrace</a:t>
            </a:r>
          </a:p>
          <a:p>
            <a:r>
              <a:rPr lang="en-SG" dirty="0"/>
              <a:t>Adjoined Flat</a:t>
            </a:r>
          </a:p>
          <a:p>
            <a:r>
              <a:rPr lang="en-SG" dirty="0"/>
              <a:t>Type S1</a:t>
            </a:r>
          </a:p>
          <a:p>
            <a:r>
              <a:rPr lang="en-SG" dirty="0"/>
              <a:t>Type S2</a:t>
            </a:r>
          </a:p>
          <a:p>
            <a:r>
              <a:rPr lang="en-SG" dirty="0"/>
              <a:t>DBSS</a:t>
            </a:r>
          </a:p>
          <a:p>
            <a:endParaRPr lang="en-SG" dirty="0"/>
          </a:p>
        </p:txBody>
      </p:sp>
      <p:sp>
        <p:nvSpPr>
          <p:cNvPr id="15" name="TextBox 14">
            <a:extLst>
              <a:ext uri="{FF2B5EF4-FFF2-40B4-BE49-F238E27FC236}">
                <a16:creationId xmlns:a16="http://schemas.microsoft.com/office/drawing/2014/main" id="{CDDD5EA8-BA06-44BC-8D9B-CBC93F0C5A2D}"/>
              </a:ext>
            </a:extLst>
          </p:cNvPr>
          <p:cNvSpPr txBox="1"/>
          <p:nvPr/>
        </p:nvSpPr>
        <p:spPr>
          <a:xfrm>
            <a:off x="531606" y="4898220"/>
            <a:ext cx="1351031" cy="923330"/>
          </a:xfrm>
          <a:prstGeom prst="rect">
            <a:avLst/>
          </a:prstGeom>
          <a:noFill/>
        </p:spPr>
        <p:txBody>
          <a:bodyPr wrap="square" rtlCol="0">
            <a:spAutoFit/>
          </a:bodyPr>
          <a:lstStyle/>
          <a:p>
            <a:r>
              <a:rPr lang="en-SG" dirty="0"/>
              <a:t>Model A2</a:t>
            </a:r>
          </a:p>
          <a:p>
            <a:r>
              <a:rPr lang="en-SG" dirty="0"/>
              <a:t>Model A</a:t>
            </a:r>
          </a:p>
          <a:p>
            <a:r>
              <a:rPr lang="en-SG" dirty="0"/>
              <a:t>Simplified</a:t>
            </a:r>
          </a:p>
        </p:txBody>
      </p:sp>
      <p:sp>
        <p:nvSpPr>
          <p:cNvPr id="16" name="TextBox 15">
            <a:extLst>
              <a:ext uri="{FF2B5EF4-FFF2-40B4-BE49-F238E27FC236}">
                <a16:creationId xmlns:a16="http://schemas.microsoft.com/office/drawing/2014/main" id="{8833FE53-1909-482A-8A24-8D279B13D916}"/>
              </a:ext>
            </a:extLst>
          </p:cNvPr>
          <p:cNvSpPr txBox="1"/>
          <p:nvPr/>
        </p:nvSpPr>
        <p:spPr>
          <a:xfrm>
            <a:off x="531606" y="6035183"/>
            <a:ext cx="2509326" cy="646331"/>
          </a:xfrm>
          <a:prstGeom prst="rect">
            <a:avLst/>
          </a:prstGeom>
          <a:noFill/>
        </p:spPr>
        <p:txBody>
          <a:bodyPr wrap="square" rtlCol="0">
            <a:spAutoFit/>
          </a:bodyPr>
          <a:lstStyle/>
          <a:p>
            <a:r>
              <a:rPr lang="en-SG" dirty="0"/>
              <a:t>Premium Apartment Loft</a:t>
            </a:r>
          </a:p>
          <a:p>
            <a:r>
              <a:rPr lang="en-SG" dirty="0"/>
              <a:t>Apartment</a:t>
            </a:r>
          </a:p>
        </p:txBody>
      </p:sp>
      <p:sp>
        <p:nvSpPr>
          <p:cNvPr id="17" name="Right Brace 16">
            <a:extLst>
              <a:ext uri="{FF2B5EF4-FFF2-40B4-BE49-F238E27FC236}">
                <a16:creationId xmlns:a16="http://schemas.microsoft.com/office/drawing/2014/main" id="{319F5663-CF9B-43C5-942C-8C1562C04DAE}"/>
              </a:ext>
            </a:extLst>
          </p:cNvPr>
          <p:cNvSpPr/>
          <p:nvPr/>
        </p:nvSpPr>
        <p:spPr>
          <a:xfrm>
            <a:off x="2264271" y="3224579"/>
            <a:ext cx="314560" cy="1436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CD044A94-9F79-4F8A-B91B-05B275A79B46}"/>
              </a:ext>
            </a:extLst>
          </p:cNvPr>
          <p:cNvSpPr txBox="1"/>
          <p:nvPr/>
        </p:nvSpPr>
        <p:spPr>
          <a:xfrm>
            <a:off x="2666078" y="3653174"/>
            <a:ext cx="1469359" cy="369332"/>
          </a:xfrm>
          <a:prstGeom prst="rect">
            <a:avLst/>
          </a:prstGeom>
          <a:noFill/>
        </p:spPr>
        <p:txBody>
          <a:bodyPr wrap="square" rtlCol="0">
            <a:spAutoFit/>
          </a:bodyPr>
          <a:lstStyle/>
          <a:p>
            <a:r>
              <a:rPr lang="en-SG" dirty="0"/>
              <a:t>Special</a:t>
            </a:r>
          </a:p>
        </p:txBody>
      </p:sp>
      <p:sp>
        <p:nvSpPr>
          <p:cNvPr id="20" name="Right Brace 19">
            <a:extLst>
              <a:ext uri="{FF2B5EF4-FFF2-40B4-BE49-F238E27FC236}">
                <a16:creationId xmlns:a16="http://schemas.microsoft.com/office/drawing/2014/main" id="{B264A7C8-495B-4CE1-B146-C9DA836F1FA9}"/>
              </a:ext>
            </a:extLst>
          </p:cNvPr>
          <p:cNvSpPr/>
          <p:nvPr/>
        </p:nvSpPr>
        <p:spPr>
          <a:xfrm>
            <a:off x="2087336" y="4939838"/>
            <a:ext cx="159509"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1" name="TextBox 20">
            <a:extLst>
              <a:ext uri="{FF2B5EF4-FFF2-40B4-BE49-F238E27FC236}">
                <a16:creationId xmlns:a16="http://schemas.microsoft.com/office/drawing/2014/main" id="{016D8113-C35F-4A86-9A10-DF533D2A9318}"/>
              </a:ext>
            </a:extLst>
          </p:cNvPr>
          <p:cNvSpPr txBox="1"/>
          <p:nvPr/>
        </p:nvSpPr>
        <p:spPr>
          <a:xfrm>
            <a:off x="3400758" y="6120184"/>
            <a:ext cx="1469359" cy="369332"/>
          </a:xfrm>
          <a:prstGeom prst="rect">
            <a:avLst/>
          </a:prstGeom>
          <a:noFill/>
        </p:spPr>
        <p:txBody>
          <a:bodyPr wrap="square" rtlCol="0">
            <a:spAutoFit/>
          </a:bodyPr>
          <a:lstStyle/>
          <a:p>
            <a:r>
              <a:rPr lang="en-SG" dirty="0"/>
              <a:t>Apartment</a:t>
            </a:r>
          </a:p>
        </p:txBody>
      </p:sp>
      <p:sp>
        <p:nvSpPr>
          <p:cNvPr id="23" name="Right Brace 22">
            <a:extLst>
              <a:ext uri="{FF2B5EF4-FFF2-40B4-BE49-F238E27FC236}">
                <a16:creationId xmlns:a16="http://schemas.microsoft.com/office/drawing/2014/main" id="{F53E169D-608C-42F3-8CE2-3946AD3BC6E0}"/>
              </a:ext>
            </a:extLst>
          </p:cNvPr>
          <p:cNvSpPr/>
          <p:nvPr/>
        </p:nvSpPr>
        <p:spPr>
          <a:xfrm>
            <a:off x="3040932" y="5854094"/>
            <a:ext cx="340201" cy="901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4" name="TextBox 23">
            <a:extLst>
              <a:ext uri="{FF2B5EF4-FFF2-40B4-BE49-F238E27FC236}">
                <a16:creationId xmlns:a16="http://schemas.microsoft.com/office/drawing/2014/main" id="{64E87805-3F88-4ACF-9186-5FCAEBD7A7EE}"/>
              </a:ext>
            </a:extLst>
          </p:cNvPr>
          <p:cNvSpPr txBox="1"/>
          <p:nvPr/>
        </p:nvSpPr>
        <p:spPr>
          <a:xfrm>
            <a:off x="2428516" y="5213324"/>
            <a:ext cx="1469359" cy="369332"/>
          </a:xfrm>
          <a:prstGeom prst="rect">
            <a:avLst/>
          </a:prstGeom>
          <a:noFill/>
        </p:spPr>
        <p:txBody>
          <a:bodyPr wrap="square" rtlCol="0">
            <a:spAutoFit/>
          </a:bodyPr>
          <a:lstStyle/>
          <a:p>
            <a:r>
              <a:rPr lang="en-SG" dirty="0"/>
              <a:t>Model A</a:t>
            </a:r>
          </a:p>
        </p:txBody>
      </p:sp>
    </p:spTree>
    <p:extLst>
      <p:ext uri="{BB962C8B-B14F-4D97-AF65-F5344CB8AC3E}">
        <p14:creationId xmlns:p14="http://schemas.microsoft.com/office/powerpoint/2010/main" val="1937018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59530"/>
            <a:ext cx="9738804" cy="765299"/>
          </a:xfrm>
        </p:spPr>
        <p:txBody>
          <a:bodyPr>
            <a:normAutofit/>
          </a:bodyPr>
          <a:lstStyle/>
          <a:p>
            <a:r>
              <a:rPr lang="en-SG" sz="2800" dirty="0">
                <a:solidFill>
                  <a:schemeClr val="tx1"/>
                </a:solidFill>
              </a:rPr>
              <a:t>Storey Range and Flat Price</a:t>
            </a:r>
          </a:p>
          <a:p>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7" name="Picture 6">
            <a:extLst>
              <a:ext uri="{FF2B5EF4-FFF2-40B4-BE49-F238E27FC236}">
                <a16:creationId xmlns:a16="http://schemas.microsoft.com/office/drawing/2014/main" id="{FF721122-367C-44DA-9063-1A711CEC85EF}"/>
              </a:ext>
            </a:extLst>
          </p:cNvPr>
          <p:cNvPicPr>
            <a:picLocks noChangeAspect="1"/>
          </p:cNvPicPr>
          <p:nvPr/>
        </p:nvPicPr>
        <p:blipFill>
          <a:blip r:embed="rId3"/>
          <a:stretch>
            <a:fillRect/>
          </a:stretch>
        </p:blipFill>
        <p:spPr>
          <a:xfrm>
            <a:off x="339538" y="1605393"/>
            <a:ext cx="11298676" cy="4392910"/>
          </a:xfrm>
          <a:prstGeom prst="rect">
            <a:avLst/>
          </a:prstGeom>
        </p:spPr>
      </p:pic>
    </p:spTree>
    <p:extLst>
      <p:ext uri="{BB962C8B-B14F-4D97-AF65-F5344CB8AC3E}">
        <p14:creationId xmlns:p14="http://schemas.microsoft.com/office/powerpoint/2010/main" val="401308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59530"/>
            <a:ext cx="9738804" cy="765299"/>
          </a:xfrm>
        </p:spPr>
        <p:txBody>
          <a:bodyPr>
            <a:normAutofit/>
          </a:bodyPr>
          <a:lstStyle/>
          <a:p>
            <a:r>
              <a:rPr lang="en-SG" sz="2800" dirty="0">
                <a:solidFill>
                  <a:schemeClr val="tx1"/>
                </a:solidFill>
              </a:rPr>
              <a:t>Floor Square Area</a:t>
            </a:r>
          </a:p>
          <a:p>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9" name="Picture 8">
            <a:extLst>
              <a:ext uri="{FF2B5EF4-FFF2-40B4-BE49-F238E27FC236}">
                <a16:creationId xmlns:a16="http://schemas.microsoft.com/office/drawing/2014/main" id="{E1F8B5AE-C14A-48C3-8B59-4A1A9C4108E2}"/>
              </a:ext>
            </a:extLst>
          </p:cNvPr>
          <p:cNvPicPr>
            <a:picLocks noChangeAspect="1"/>
          </p:cNvPicPr>
          <p:nvPr/>
        </p:nvPicPr>
        <p:blipFill>
          <a:blip r:embed="rId3"/>
          <a:stretch>
            <a:fillRect/>
          </a:stretch>
        </p:blipFill>
        <p:spPr>
          <a:xfrm>
            <a:off x="9454211" y="1415902"/>
            <a:ext cx="1619250" cy="1676400"/>
          </a:xfrm>
          <a:prstGeom prst="rect">
            <a:avLst/>
          </a:prstGeom>
        </p:spPr>
      </p:pic>
      <p:pic>
        <p:nvPicPr>
          <p:cNvPr id="11" name="Picture 10">
            <a:extLst>
              <a:ext uri="{FF2B5EF4-FFF2-40B4-BE49-F238E27FC236}">
                <a16:creationId xmlns:a16="http://schemas.microsoft.com/office/drawing/2014/main" id="{B25FE34F-F308-4294-8798-5099C0223B45}"/>
              </a:ext>
            </a:extLst>
          </p:cNvPr>
          <p:cNvPicPr>
            <a:picLocks noChangeAspect="1"/>
          </p:cNvPicPr>
          <p:nvPr/>
        </p:nvPicPr>
        <p:blipFill>
          <a:blip r:embed="rId4"/>
          <a:stretch>
            <a:fillRect/>
          </a:stretch>
        </p:blipFill>
        <p:spPr>
          <a:xfrm>
            <a:off x="770632" y="1707319"/>
            <a:ext cx="7948065" cy="5072813"/>
          </a:xfrm>
          <a:prstGeom prst="rect">
            <a:avLst/>
          </a:prstGeom>
        </p:spPr>
      </p:pic>
      <p:cxnSp>
        <p:nvCxnSpPr>
          <p:cNvPr id="13" name="Straight Arrow Connector 12">
            <a:extLst>
              <a:ext uri="{FF2B5EF4-FFF2-40B4-BE49-F238E27FC236}">
                <a16:creationId xmlns:a16="http://schemas.microsoft.com/office/drawing/2014/main" id="{03C0236E-47E1-43D2-8F45-003BB8990877}"/>
              </a:ext>
            </a:extLst>
          </p:cNvPr>
          <p:cNvCxnSpPr/>
          <p:nvPr/>
        </p:nvCxnSpPr>
        <p:spPr>
          <a:xfrm flipH="1">
            <a:off x="8059479" y="1786270"/>
            <a:ext cx="255181" cy="574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8384A6-F779-46F8-852C-3A1BE71D031F}"/>
              </a:ext>
            </a:extLst>
          </p:cNvPr>
          <p:cNvSpPr txBox="1"/>
          <p:nvPr/>
        </p:nvSpPr>
        <p:spPr>
          <a:xfrm>
            <a:off x="7385245" y="1337987"/>
            <a:ext cx="1701209" cy="369332"/>
          </a:xfrm>
          <a:prstGeom prst="rect">
            <a:avLst/>
          </a:prstGeom>
          <a:noFill/>
        </p:spPr>
        <p:txBody>
          <a:bodyPr wrap="square" rtlCol="0">
            <a:spAutoFit/>
          </a:bodyPr>
          <a:lstStyle/>
          <a:p>
            <a:r>
              <a:rPr lang="en-SG" dirty="0"/>
              <a:t>Possible Outlier</a:t>
            </a:r>
          </a:p>
        </p:txBody>
      </p:sp>
      <p:sp>
        <p:nvSpPr>
          <p:cNvPr id="15" name="TextBox 14">
            <a:extLst>
              <a:ext uri="{FF2B5EF4-FFF2-40B4-BE49-F238E27FC236}">
                <a16:creationId xmlns:a16="http://schemas.microsoft.com/office/drawing/2014/main" id="{721B17CD-7039-462D-95D6-94CCC4CC2797}"/>
              </a:ext>
            </a:extLst>
          </p:cNvPr>
          <p:cNvSpPr txBox="1"/>
          <p:nvPr/>
        </p:nvSpPr>
        <p:spPr>
          <a:xfrm>
            <a:off x="8394175" y="3581033"/>
            <a:ext cx="1701209" cy="369332"/>
          </a:xfrm>
          <a:prstGeom prst="rect">
            <a:avLst/>
          </a:prstGeom>
          <a:noFill/>
        </p:spPr>
        <p:txBody>
          <a:bodyPr wrap="square" rtlCol="0">
            <a:spAutoFit/>
          </a:bodyPr>
          <a:lstStyle/>
          <a:p>
            <a:r>
              <a:rPr lang="en-SG" dirty="0"/>
              <a:t>Possible Outlier</a:t>
            </a:r>
          </a:p>
        </p:txBody>
      </p:sp>
      <p:cxnSp>
        <p:nvCxnSpPr>
          <p:cNvPr id="17" name="Straight Arrow Connector 16">
            <a:extLst>
              <a:ext uri="{FF2B5EF4-FFF2-40B4-BE49-F238E27FC236}">
                <a16:creationId xmlns:a16="http://schemas.microsoft.com/office/drawing/2014/main" id="{A3EE53AD-AA5C-46D8-A75F-6828512CA8C7}"/>
              </a:ext>
            </a:extLst>
          </p:cNvPr>
          <p:cNvCxnSpPr/>
          <p:nvPr/>
        </p:nvCxnSpPr>
        <p:spPr>
          <a:xfrm flipH="1" flipV="1">
            <a:off x="8431619" y="3092302"/>
            <a:ext cx="287078" cy="336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244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59530"/>
            <a:ext cx="9738804" cy="765299"/>
          </a:xfrm>
        </p:spPr>
        <p:txBody>
          <a:bodyPr>
            <a:normAutofit/>
          </a:bodyPr>
          <a:lstStyle/>
          <a:p>
            <a:r>
              <a:rPr lang="en-SG" sz="2800" dirty="0">
                <a:solidFill>
                  <a:schemeClr val="tx1"/>
                </a:solidFill>
              </a:rPr>
              <a:t>Remaining Lease</a:t>
            </a:r>
          </a:p>
          <a:p>
            <a:endParaRPr lang="en-SG" sz="2000" dirty="0">
              <a:solidFill>
                <a:schemeClr val="tx1"/>
              </a:solidFill>
              <a:latin typeface="Helvetica Neue"/>
            </a:endParaRP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5239D81-80F1-479B-8293-B7313D1F97E9}"/>
              </a:ext>
            </a:extLst>
          </p:cNvPr>
          <p:cNvPicPr>
            <a:picLocks noChangeAspect="1"/>
          </p:cNvPicPr>
          <p:nvPr/>
        </p:nvPicPr>
        <p:blipFill>
          <a:blip r:embed="rId3"/>
          <a:stretch>
            <a:fillRect/>
          </a:stretch>
        </p:blipFill>
        <p:spPr>
          <a:xfrm>
            <a:off x="1562986" y="1625287"/>
            <a:ext cx="8684891" cy="4898477"/>
          </a:xfrm>
          <a:prstGeom prst="rect">
            <a:avLst/>
          </a:prstGeom>
        </p:spPr>
      </p:pic>
    </p:spTree>
    <p:extLst>
      <p:ext uri="{BB962C8B-B14F-4D97-AF65-F5344CB8AC3E}">
        <p14:creationId xmlns:p14="http://schemas.microsoft.com/office/powerpoint/2010/main" val="410996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Feature Engineering</a:t>
            </a: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637953" y="1307804"/>
            <a:ext cx="11111024" cy="5323747"/>
          </a:xfrm>
        </p:spPr>
        <p:txBody>
          <a:bodyPr/>
          <a:lstStyle/>
          <a:p>
            <a:r>
              <a:rPr lang="en-SG" dirty="0"/>
              <a:t>Based on our available information, we have the exact address for each house</a:t>
            </a:r>
          </a:p>
          <a:p>
            <a:r>
              <a:rPr lang="en-SG" dirty="0"/>
              <a:t>We can retrieve the geographical coordinates for each address, and calculate the </a:t>
            </a:r>
            <a:r>
              <a:rPr lang="en-SG" b="1" dirty="0"/>
              <a:t>distance</a:t>
            </a:r>
            <a:r>
              <a:rPr lang="en-SG" dirty="0"/>
              <a:t> from each address to several amenities:</a:t>
            </a:r>
          </a:p>
          <a:p>
            <a:pPr lvl="1"/>
            <a:r>
              <a:rPr lang="en-SG" dirty="0"/>
              <a:t>Distance to Nearest MRT</a:t>
            </a:r>
          </a:p>
          <a:p>
            <a:pPr lvl="1"/>
            <a:r>
              <a:rPr lang="en-SG" dirty="0"/>
              <a:t>Distance to Nearest School</a:t>
            </a:r>
          </a:p>
          <a:p>
            <a:pPr lvl="1"/>
            <a:r>
              <a:rPr lang="en-SG" dirty="0"/>
              <a:t>Distance to Nearest Supermarket</a:t>
            </a:r>
          </a:p>
          <a:p>
            <a:pPr lvl="1"/>
            <a:r>
              <a:rPr lang="en-SG" dirty="0"/>
              <a:t>Distance to Nearest Hawker </a:t>
            </a:r>
            <a:r>
              <a:rPr lang="en-SG" dirty="0" err="1"/>
              <a:t>Center</a:t>
            </a:r>
            <a:endParaRPr lang="en-SG" dirty="0"/>
          </a:p>
          <a:p>
            <a:pPr lvl="1"/>
            <a:r>
              <a:rPr lang="en-SG" dirty="0"/>
              <a:t>Distance to Central (Raffles Place MRT)</a:t>
            </a:r>
          </a:p>
          <a:p>
            <a:pPr lvl="1"/>
            <a:r>
              <a:rPr lang="en-SG" dirty="0"/>
              <a:t>Number of MRTs within 2km</a:t>
            </a:r>
          </a:p>
          <a:p>
            <a:pPr lvl="1"/>
            <a:r>
              <a:rPr lang="en-SG" dirty="0"/>
              <a:t>Number of Schools within 2km</a:t>
            </a:r>
          </a:p>
          <a:p>
            <a:pPr lvl="1"/>
            <a:r>
              <a:rPr lang="en-SG" dirty="0"/>
              <a:t>Number of Supermarkets within 2km</a:t>
            </a:r>
          </a:p>
          <a:p>
            <a:pPr lvl="1"/>
            <a:r>
              <a:rPr lang="en-SG" dirty="0"/>
              <a:t>Number of Hawker </a:t>
            </a:r>
            <a:r>
              <a:rPr lang="en-SG" dirty="0" err="1"/>
              <a:t>Centers</a:t>
            </a:r>
            <a:r>
              <a:rPr lang="en-SG" dirty="0"/>
              <a:t> within 2km</a:t>
            </a:r>
          </a:p>
          <a:p>
            <a:r>
              <a:rPr lang="en-SG" dirty="0"/>
              <a:t>The respective datasets were obtained from data.gov.sg. Onemap.sg </a:t>
            </a:r>
            <a:r>
              <a:rPr lang="en-SG" dirty="0" err="1"/>
              <a:t>api</a:t>
            </a:r>
            <a:r>
              <a:rPr lang="en-SG" dirty="0"/>
              <a:t> was used to retrieve the coordinates, which were then fed through other functions to obtain distance between 2 locations. </a:t>
            </a:r>
          </a:p>
          <a:p>
            <a:pPr marL="228600" lvl="1" indent="0">
              <a:buNone/>
            </a:pPr>
            <a:endParaRPr lang="en-SG" dirty="0"/>
          </a:p>
          <a:p>
            <a:pPr lvl="1"/>
            <a:endParaRPr lang="en-SG" dirty="0"/>
          </a:p>
        </p:txBody>
      </p:sp>
      <p:pic>
        <p:nvPicPr>
          <p:cNvPr id="1028" name="Picture 4">
            <a:extLst>
              <a:ext uri="{FF2B5EF4-FFF2-40B4-BE49-F238E27FC236}">
                <a16:creationId xmlns:a16="http://schemas.microsoft.com/office/drawing/2014/main" id="{B01A1E52-25F5-43F8-ABC2-9681C4DE88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77" r="5136"/>
          <a:stretch/>
        </p:blipFill>
        <p:spPr bwMode="auto">
          <a:xfrm>
            <a:off x="5169023" y="2254102"/>
            <a:ext cx="1736602" cy="13192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2EEB2E6-B92F-4BAF-898D-D33556EAE8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49" r="21001"/>
          <a:stretch/>
        </p:blipFill>
        <p:spPr bwMode="auto">
          <a:xfrm>
            <a:off x="7129352" y="2254102"/>
            <a:ext cx="1890824" cy="1444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35F42E8-F070-4E0A-B90F-F3B2E92E4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V="1">
            <a:off x="7018283" y="3832241"/>
            <a:ext cx="2112962" cy="16262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8C73175-2252-49A6-93AC-AA12BA6618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1081"/>
          <a:stretch/>
        </p:blipFill>
        <p:spPr bwMode="auto">
          <a:xfrm>
            <a:off x="9413580" y="2254103"/>
            <a:ext cx="1890824" cy="1444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28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Feature Engineering</a:t>
            </a:r>
          </a:p>
        </p:txBody>
      </p:sp>
      <p:sp>
        <p:nvSpPr>
          <p:cNvPr id="8" name="TextBox 7">
            <a:extLst>
              <a:ext uri="{FF2B5EF4-FFF2-40B4-BE49-F238E27FC236}">
                <a16:creationId xmlns:a16="http://schemas.microsoft.com/office/drawing/2014/main" id="{65B57C5D-E6B2-41AD-A662-49AD21E37759}"/>
              </a:ext>
            </a:extLst>
          </p:cNvPr>
          <p:cNvSpPr txBox="1"/>
          <p:nvPr/>
        </p:nvSpPr>
        <p:spPr>
          <a:xfrm>
            <a:off x="244549" y="2254102"/>
            <a:ext cx="2636874" cy="646331"/>
          </a:xfrm>
          <a:prstGeom prst="rect">
            <a:avLst/>
          </a:prstGeom>
          <a:noFill/>
        </p:spPr>
        <p:txBody>
          <a:bodyPr wrap="square" rtlCol="0">
            <a:spAutoFit/>
          </a:bodyPr>
          <a:lstStyle/>
          <a:p>
            <a:endParaRPr lang="en-SG" dirty="0"/>
          </a:p>
          <a:p>
            <a:pPr marL="285750" indent="-285750">
              <a:buFont typeface="Arial" panose="020B0604020202020204" pitchFamily="34" charset="0"/>
              <a:buChar char="•"/>
            </a:pPr>
            <a:endParaRPr lang="en-SG" dirty="0"/>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637953" y="1307805"/>
            <a:ext cx="11111024" cy="5323747"/>
          </a:xfrm>
        </p:spPr>
        <p:txBody>
          <a:bodyPr/>
          <a:lstStyle/>
          <a:p>
            <a:pPr marL="228600" lvl="1" indent="0">
              <a:buNone/>
            </a:pPr>
            <a:r>
              <a:rPr lang="en-SG" dirty="0"/>
              <a:t>Distance and Price Trends for Nearest Supermarket,  Nearest School,  Nearest MRT and Central</a:t>
            </a:r>
          </a:p>
        </p:txBody>
      </p:sp>
      <p:pic>
        <p:nvPicPr>
          <p:cNvPr id="10" name="Picture 9">
            <a:extLst>
              <a:ext uri="{FF2B5EF4-FFF2-40B4-BE49-F238E27FC236}">
                <a16:creationId xmlns:a16="http://schemas.microsoft.com/office/drawing/2014/main" id="{00ABA829-3815-4553-932A-2B5443D19DA9}"/>
              </a:ext>
            </a:extLst>
          </p:cNvPr>
          <p:cNvPicPr>
            <a:picLocks noChangeAspect="1"/>
          </p:cNvPicPr>
          <p:nvPr/>
        </p:nvPicPr>
        <p:blipFill>
          <a:blip r:embed="rId3"/>
          <a:stretch>
            <a:fillRect/>
          </a:stretch>
        </p:blipFill>
        <p:spPr>
          <a:xfrm>
            <a:off x="895766" y="4290195"/>
            <a:ext cx="4680466" cy="2520000"/>
          </a:xfrm>
          <a:prstGeom prst="rect">
            <a:avLst/>
          </a:prstGeom>
        </p:spPr>
      </p:pic>
      <p:pic>
        <p:nvPicPr>
          <p:cNvPr id="12" name="Picture 11">
            <a:extLst>
              <a:ext uri="{FF2B5EF4-FFF2-40B4-BE49-F238E27FC236}">
                <a16:creationId xmlns:a16="http://schemas.microsoft.com/office/drawing/2014/main" id="{0F067B07-9AA6-4DE1-91F9-3EE4BEB1002F}"/>
              </a:ext>
            </a:extLst>
          </p:cNvPr>
          <p:cNvPicPr>
            <a:picLocks noChangeAspect="1"/>
          </p:cNvPicPr>
          <p:nvPr/>
        </p:nvPicPr>
        <p:blipFill>
          <a:blip r:embed="rId4"/>
          <a:stretch>
            <a:fillRect/>
          </a:stretch>
        </p:blipFill>
        <p:spPr>
          <a:xfrm>
            <a:off x="5969636" y="4290195"/>
            <a:ext cx="4680466" cy="2520000"/>
          </a:xfrm>
          <a:prstGeom prst="rect">
            <a:avLst/>
          </a:prstGeom>
        </p:spPr>
      </p:pic>
      <p:pic>
        <p:nvPicPr>
          <p:cNvPr id="14" name="Picture 13">
            <a:extLst>
              <a:ext uri="{FF2B5EF4-FFF2-40B4-BE49-F238E27FC236}">
                <a16:creationId xmlns:a16="http://schemas.microsoft.com/office/drawing/2014/main" id="{9BCB2112-121A-4186-912D-E64E97D44764}"/>
              </a:ext>
            </a:extLst>
          </p:cNvPr>
          <p:cNvPicPr>
            <a:picLocks noChangeAspect="1"/>
          </p:cNvPicPr>
          <p:nvPr/>
        </p:nvPicPr>
        <p:blipFill>
          <a:blip r:embed="rId5"/>
          <a:stretch>
            <a:fillRect/>
          </a:stretch>
        </p:blipFill>
        <p:spPr>
          <a:xfrm>
            <a:off x="895766" y="1770195"/>
            <a:ext cx="4680466" cy="2520000"/>
          </a:xfrm>
          <a:prstGeom prst="rect">
            <a:avLst/>
          </a:prstGeom>
        </p:spPr>
      </p:pic>
      <p:pic>
        <p:nvPicPr>
          <p:cNvPr id="16" name="Picture 15">
            <a:extLst>
              <a:ext uri="{FF2B5EF4-FFF2-40B4-BE49-F238E27FC236}">
                <a16:creationId xmlns:a16="http://schemas.microsoft.com/office/drawing/2014/main" id="{E8470486-BB27-4F5B-980E-78F1F195FA72}"/>
              </a:ext>
            </a:extLst>
          </p:cNvPr>
          <p:cNvPicPr>
            <a:picLocks noChangeAspect="1"/>
          </p:cNvPicPr>
          <p:nvPr/>
        </p:nvPicPr>
        <p:blipFill>
          <a:blip r:embed="rId6"/>
          <a:stretch>
            <a:fillRect/>
          </a:stretch>
        </p:blipFill>
        <p:spPr>
          <a:xfrm>
            <a:off x="5834045" y="1770195"/>
            <a:ext cx="4680466" cy="2520000"/>
          </a:xfrm>
          <a:prstGeom prst="rect">
            <a:avLst/>
          </a:prstGeom>
        </p:spPr>
      </p:pic>
    </p:spTree>
    <p:extLst>
      <p:ext uri="{BB962C8B-B14F-4D97-AF65-F5344CB8AC3E}">
        <p14:creationId xmlns:p14="http://schemas.microsoft.com/office/powerpoint/2010/main" val="544090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Feature Engineering</a:t>
            </a:r>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637953" y="1307805"/>
            <a:ext cx="11111024" cy="5323747"/>
          </a:xfrm>
        </p:spPr>
        <p:txBody>
          <a:bodyPr/>
          <a:lstStyle/>
          <a:p>
            <a:pPr marL="228600" lvl="1" indent="0">
              <a:buNone/>
            </a:pPr>
            <a:r>
              <a:rPr lang="en-SG" dirty="0"/>
              <a:t>Number of amenities within 2km radii </a:t>
            </a:r>
          </a:p>
          <a:p>
            <a:pPr marL="228600" lvl="1" indent="0">
              <a:buNone/>
            </a:pPr>
            <a:endParaRPr lang="en-SG" dirty="0"/>
          </a:p>
          <a:p>
            <a:pPr marL="228600" lvl="1" indent="0">
              <a:buNone/>
            </a:pPr>
            <a:endParaRPr lang="en-SG" dirty="0"/>
          </a:p>
        </p:txBody>
      </p:sp>
      <p:pic>
        <p:nvPicPr>
          <p:cNvPr id="5" name="Picture 4">
            <a:extLst>
              <a:ext uri="{FF2B5EF4-FFF2-40B4-BE49-F238E27FC236}">
                <a16:creationId xmlns:a16="http://schemas.microsoft.com/office/drawing/2014/main" id="{D1B0F83C-5954-4743-9350-3AB172AAD960}"/>
              </a:ext>
            </a:extLst>
          </p:cNvPr>
          <p:cNvPicPr>
            <a:picLocks noChangeAspect="1"/>
          </p:cNvPicPr>
          <p:nvPr/>
        </p:nvPicPr>
        <p:blipFill>
          <a:blip r:embed="rId3"/>
          <a:stretch>
            <a:fillRect/>
          </a:stretch>
        </p:blipFill>
        <p:spPr>
          <a:xfrm>
            <a:off x="865748" y="1819484"/>
            <a:ext cx="4680480" cy="2520000"/>
          </a:xfrm>
          <a:prstGeom prst="rect">
            <a:avLst/>
          </a:prstGeom>
        </p:spPr>
      </p:pic>
      <p:pic>
        <p:nvPicPr>
          <p:cNvPr id="8" name="Picture 7">
            <a:extLst>
              <a:ext uri="{FF2B5EF4-FFF2-40B4-BE49-F238E27FC236}">
                <a16:creationId xmlns:a16="http://schemas.microsoft.com/office/drawing/2014/main" id="{929DFFE9-9290-4E22-B20C-D0782DCDE639}"/>
              </a:ext>
            </a:extLst>
          </p:cNvPr>
          <p:cNvPicPr>
            <a:picLocks noChangeAspect="1"/>
          </p:cNvPicPr>
          <p:nvPr/>
        </p:nvPicPr>
        <p:blipFill>
          <a:blip r:embed="rId4"/>
          <a:stretch>
            <a:fillRect/>
          </a:stretch>
        </p:blipFill>
        <p:spPr>
          <a:xfrm>
            <a:off x="763541" y="4259816"/>
            <a:ext cx="4680480" cy="2520000"/>
          </a:xfrm>
          <a:prstGeom prst="rect">
            <a:avLst/>
          </a:prstGeom>
        </p:spPr>
      </p:pic>
      <p:pic>
        <p:nvPicPr>
          <p:cNvPr id="10" name="Picture 9">
            <a:extLst>
              <a:ext uri="{FF2B5EF4-FFF2-40B4-BE49-F238E27FC236}">
                <a16:creationId xmlns:a16="http://schemas.microsoft.com/office/drawing/2014/main" id="{9FB12A03-7AD5-4181-8F07-BF15AD053E57}"/>
              </a:ext>
            </a:extLst>
          </p:cNvPr>
          <p:cNvPicPr>
            <a:picLocks noChangeAspect="1"/>
          </p:cNvPicPr>
          <p:nvPr/>
        </p:nvPicPr>
        <p:blipFill>
          <a:blip r:embed="rId5"/>
          <a:stretch>
            <a:fillRect/>
          </a:stretch>
        </p:blipFill>
        <p:spPr>
          <a:xfrm>
            <a:off x="6096000" y="1739816"/>
            <a:ext cx="4680480" cy="2520000"/>
          </a:xfrm>
          <a:prstGeom prst="rect">
            <a:avLst/>
          </a:prstGeom>
        </p:spPr>
      </p:pic>
    </p:spTree>
    <p:extLst>
      <p:ext uri="{BB962C8B-B14F-4D97-AF65-F5344CB8AC3E}">
        <p14:creationId xmlns:p14="http://schemas.microsoft.com/office/powerpoint/2010/main" val="1848779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9D00F8-158B-4C68-B097-CEE0A50CC224}"/>
              </a:ext>
            </a:extLst>
          </p:cNvPr>
          <p:cNvPicPr>
            <a:picLocks noChangeAspect="1"/>
          </p:cNvPicPr>
          <p:nvPr/>
        </p:nvPicPr>
        <p:blipFill rotWithShape="1">
          <a:blip r:embed="rId3"/>
          <a:srcRect b="1261"/>
          <a:stretch/>
        </p:blipFill>
        <p:spPr>
          <a:xfrm>
            <a:off x="1097066" y="0"/>
            <a:ext cx="9629085" cy="6771503"/>
          </a:xfrm>
          <a:prstGeom prst="rect">
            <a:avLst/>
          </a:prstGeom>
        </p:spPr>
      </p:pic>
    </p:spTree>
    <p:extLst>
      <p:ext uri="{BB962C8B-B14F-4D97-AF65-F5344CB8AC3E}">
        <p14:creationId xmlns:p14="http://schemas.microsoft.com/office/powerpoint/2010/main" val="648117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BC87B-CEA1-48D5-B4F8-AD301BDCD80C}"/>
              </a:ext>
            </a:extLst>
          </p:cNvPr>
          <p:cNvSpPr>
            <a:spLocks noGrp="1"/>
          </p:cNvSpPr>
          <p:nvPr>
            <p:ph type="title"/>
          </p:nvPr>
        </p:nvSpPr>
        <p:spPr>
          <a:xfrm>
            <a:off x="2231136" y="227846"/>
            <a:ext cx="7729728" cy="1188720"/>
          </a:xfrm>
        </p:spPr>
        <p:txBody>
          <a:bodyPr/>
          <a:lstStyle/>
          <a:p>
            <a:r>
              <a:rPr lang="en-SG" dirty="0"/>
              <a:t>Introduction</a:t>
            </a:r>
          </a:p>
        </p:txBody>
      </p:sp>
      <p:sp>
        <p:nvSpPr>
          <p:cNvPr id="3" name="Content Placeholder 2">
            <a:extLst>
              <a:ext uri="{FF2B5EF4-FFF2-40B4-BE49-F238E27FC236}">
                <a16:creationId xmlns:a16="http://schemas.microsoft.com/office/drawing/2014/main" id="{2E6CFB32-A59D-4E25-BEAA-0735538F8B62}"/>
              </a:ext>
            </a:extLst>
          </p:cNvPr>
          <p:cNvSpPr>
            <a:spLocks noGrp="1"/>
          </p:cNvSpPr>
          <p:nvPr>
            <p:ph idx="1"/>
          </p:nvPr>
        </p:nvSpPr>
        <p:spPr>
          <a:xfrm>
            <a:off x="204185" y="1669002"/>
            <a:ext cx="11762913" cy="4071025"/>
          </a:xfrm>
        </p:spPr>
        <p:txBody>
          <a:bodyPr>
            <a:normAutofit/>
          </a:bodyPr>
          <a:lstStyle/>
          <a:p>
            <a:r>
              <a:rPr lang="en-SG" sz="2000" b="1" dirty="0"/>
              <a:t>Project Goal</a:t>
            </a:r>
            <a:r>
              <a:rPr lang="en-SG" sz="2000" dirty="0"/>
              <a:t>: to identify drivers of HDB resale price in Singapore</a:t>
            </a:r>
          </a:p>
          <a:p>
            <a:endParaRPr lang="en-SG" sz="2000" dirty="0"/>
          </a:p>
          <a:p>
            <a:r>
              <a:rPr lang="en-SG" sz="2000" dirty="0"/>
              <a:t>Background: Singapore has second most expensive housing markets in the world, despite 85% of Singaporeans living in government provided public HDBs.</a:t>
            </a:r>
          </a:p>
          <a:p>
            <a:endParaRPr lang="en-SG" sz="2000" dirty="0"/>
          </a:p>
          <a:p>
            <a:r>
              <a:rPr lang="en-SG" sz="2000" dirty="0"/>
              <a:t>The price of a HDB has huge variability.  For example, median resale price of a 4 room is 330k in Woodlands, and 870k in Central (2018).</a:t>
            </a:r>
          </a:p>
          <a:p>
            <a:endParaRPr lang="en-SG" sz="2000" dirty="0"/>
          </a:p>
          <a:p>
            <a:r>
              <a:rPr lang="en-SG" sz="2000" dirty="0"/>
              <a:t>Well known drivers are: location, number of rooms, flat model</a:t>
            </a:r>
          </a:p>
          <a:p>
            <a:endParaRPr lang="en-SG" sz="2000" dirty="0"/>
          </a:p>
          <a:p>
            <a:endParaRPr lang="en-SG" sz="2000" dirty="0"/>
          </a:p>
          <a:p>
            <a:endParaRPr lang="en-SG" sz="2000" dirty="0"/>
          </a:p>
          <a:p>
            <a:endParaRPr lang="en-SG" sz="2000" dirty="0"/>
          </a:p>
          <a:p>
            <a:endParaRPr lang="en-SG" sz="2000" dirty="0"/>
          </a:p>
          <a:p>
            <a:endParaRPr lang="en-SG" sz="2000" dirty="0"/>
          </a:p>
          <a:p>
            <a:endParaRPr lang="en-SG" sz="2000" dirty="0"/>
          </a:p>
          <a:p>
            <a:endParaRPr lang="en-SG" sz="2000" dirty="0"/>
          </a:p>
        </p:txBody>
      </p:sp>
    </p:spTree>
    <p:extLst>
      <p:ext uri="{BB962C8B-B14F-4D97-AF65-F5344CB8AC3E}">
        <p14:creationId xmlns:p14="http://schemas.microsoft.com/office/powerpoint/2010/main" val="3636070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100537"/>
            <a:ext cx="7536808" cy="729063"/>
          </a:xfrm>
        </p:spPr>
        <p:txBody>
          <a:bodyPr>
            <a:normAutofit fontScale="90000"/>
          </a:bodyPr>
          <a:lstStyle/>
          <a:p>
            <a:r>
              <a:rPr lang="en-SG" dirty="0"/>
              <a:t>Model preparation</a:t>
            </a:r>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430238" y="910354"/>
            <a:ext cx="11111024" cy="5323747"/>
          </a:xfrm>
        </p:spPr>
        <p:txBody>
          <a:bodyPr/>
          <a:lstStyle/>
          <a:p>
            <a:pPr marL="228600" lvl="1" indent="0">
              <a:buNone/>
            </a:pPr>
            <a:r>
              <a:rPr lang="en-SG" sz="1800" dirty="0"/>
              <a:t>Variation Inflation Factors (VIF)</a:t>
            </a:r>
          </a:p>
          <a:p>
            <a:pPr marL="228600" lvl="1" indent="0">
              <a:buNone/>
            </a:pPr>
            <a:endParaRPr lang="en-SG" sz="1800" dirty="0"/>
          </a:p>
          <a:p>
            <a:pPr marL="228600" lvl="1" indent="0">
              <a:buNone/>
            </a:pPr>
            <a:endParaRPr lang="en-SG" sz="1800" dirty="0"/>
          </a:p>
        </p:txBody>
      </p:sp>
      <p:pic>
        <p:nvPicPr>
          <p:cNvPr id="11" name="Picture 10">
            <a:extLst>
              <a:ext uri="{FF2B5EF4-FFF2-40B4-BE49-F238E27FC236}">
                <a16:creationId xmlns:a16="http://schemas.microsoft.com/office/drawing/2014/main" id="{5B9A2D7C-3DBA-45A5-8C51-CE75F32EE68E}"/>
              </a:ext>
            </a:extLst>
          </p:cNvPr>
          <p:cNvPicPr>
            <a:picLocks noChangeAspect="1"/>
          </p:cNvPicPr>
          <p:nvPr/>
        </p:nvPicPr>
        <p:blipFill>
          <a:blip r:embed="rId3"/>
          <a:stretch>
            <a:fillRect/>
          </a:stretch>
        </p:blipFill>
        <p:spPr>
          <a:xfrm>
            <a:off x="905227" y="1526999"/>
            <a:ext cx="4923251" cy="4106157"/>
          </a:xfrm>
          <a:prstGeom prst="rect">
            <a:avLst/>
          </a:prstGeom>
        </p:spPr>
      </p:pic>
      <p:sp>
        <p:nvSpPr>
          <p:cNvPr id="13" name="TextBox 12">
            <a:extLst>
              <a:ext uri="{FF2B5EF4-FFF2-40B4-BE49-F238E27FC236}">
                <a16:creationId xmlns:a16="http://schemas.microsoft.com/office/drawing/2014/main" id="{894A0B7D-4AEB-4D43-A782-D2775AB5AF28}"/>
              </a:ext>
            </a:extLst>
          </p:cNvPr>
          <p:cNvSpPr txBox="1"/>
          <p:nvPr/>
        </p:nvSpPr>
        <p:spPr>
          <a:xfrm>
            <a:off x="6513689" y="1806222"/>
            <a:ext cx="4773084" cy="2585323"/>
          </a:xfrm>
          <a:prstGeom prst="rect">
            <a:avLst/>
          </a:prstGeom>
          <a:noFill/>
        </p:spPr>
        <p:txBody>
          <a:bodyPr wrap="square" rtlCol="0">
            <a:spAutoFit/>
          </a:bodyPr>
          <a:lstStyle/>
          <a:p>
            <a:r>
              <a:rPr lang="en-US" b="0" i="0" dirty="0">
                <a:solidFill>
                  <a:srgbClr val="000000"/>
                </a:solidFill>
                <a:effectLst/>
                <a:latin typeface="Helvetica Neue"/>
              </a:rPr>
              <a:t>From the VIF table. We see remaining lease is highest, followed by </a:t>
            </a:r>
            <a:r>
              <a:rPr lang="en-US" b="0" i="0" dirty="0" err="1">
                <a:solidFill>
                  <a:srgbClr val="000000"/>
                </a:solidFill>
                <a:effectLst/>
                <a:latin typeface="Helvetica Neue"/>
              </a:rPr>
              <a:t>dist_central</a:t>
            </a:r>
            <a:r>
              <a:rPr lang="en-US" b="0" i="0" dirty="0">
                <a:solidFill>
                  <a:srgbClr val="000000"/>
                </a:solidFill>
                <a:effectLst/>
                <a:latin typeface="Helvetica Neue"/>
              </a:rPr>
              <a:t>, </a:t>
            </a:r>
            <a:r>
              <a:rPr lang="en-US" b="0" i="0" dirty="0" err="1">
                <a:solidFill>
                  <a:srgbClr val="000000"/>
                </a:solidFill>
                <a:effectLst/>
                <a:latin typeface="Helvetica Neue"/>
              </a:rPr>
              <a:t>num_supermarket</a:t>
            </a:r>
            <a:r>
              <a:rPr lang="en-US" b="0" i="0" dirty="0">
                <a:solidFill>
                  <a:srgbClr val="000000"/>
                </a:solidFill>
                <a:effectLst/>
                <a:latin typeface="Helvetica Neue"/>
              </a:rPr>
              <a:t>. </a:t>
            </a:r>
          </a:p>
          <a:p>
            <a:r>
              <a:rPr lang="en-US" b="0" i="0" dirty="0">
                <a:solidFill>
                  <a:srgbClr val="000000"/>
                </a:solidFill>
                <a:effectLst/>
                <a:latin typeface="Helvetica Neue"/>
              </a:rPr>
              <a:t>All are valuable source of information, so we shall try not to drop them.</a:t>
            </a:r>
          </a:p>
          <a:p>
            <a:endParaRPr lang="en-US" dirty="0">
              <a:solidFill>
                <a:srgbClr val="000000"/>
              </a:solidFill>
              <a:latin typeface="Helvetica Neue"/>
            </a:endParaRPr>
          </a:p>
          <a:p>
            <a:r>
              <a:rPr lang="en-US" dirty="0">
                <a:solidFill>
                  <a:srgbClr val="000000"/>
                </a:solidFill>
                <a:latin typeface="Helvetica Neue"/>
              </a:rPr>
              <a:t>We will perform feature scaling first and check the VIF later. VIF often drops after performing scaling.</a:t>
            </a:r>
            <a:endParaRPr lang="en-SG" dirty="0"/>
          </a:p>
        </p:txBody>
      </p:sp>
    </p:spTree>
    <p:extLst>
      <p:ext uri="{BB962C8B-B14F-4D97-AF65-F5344CB8AC3E}">
        <p14:creationId xmlns:p14="http://schemas.microsoft.com/office/powerpoint/2010/main" val="2837104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100537"/>
            <a:ext cx="7536808" cy="729063"/>
          </a:xfrm>
        </p:spPr>
        <p:txBody>
          <a:bodyPr>
            <a:normAutofit fontScale="90000"/>
          </a:bodyPr>
          <a:lstStyle/>
          <a:p>
            <a:r>
              <a:rPr lang="en-SG" dirty="0"/>
              <a:t>Model preparation</a:t>
            </a:r>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430238" y="910354"/>
            <a:ext cx="11111024" cy="5323747"/>
          </a:xfrm>
        </p:spPr>
        <p:txBody>
          <a:bodyPr/>
          <a:lstStyle/>
          <a:p>
            <a:pPr marL="228600" lvl="1" indent="0">
              <a:buNone/>
            </a:pPr>
            <a:r>
              <a:rPr lang="en-SG" sz="2400" dirty="0"/>
              <a:t>Feature Scaling</a:t>
            </a:r>
          </a:p>
          <a:p>
            <a:pPr marL="228600" lvl="1" indent="0">
              <a:buNone/>
            </a:pPr>
            <a:endParaRPr lang="en-SG" sz="1800" dirty="0"/>
          </a:p>
          <a:p>
            <a:pPr marL="228600" lvl="1" indent="0">
              <a:buNone/>
            </a:pPr>
            <a:endParaRPr lang="en-SG" sz="1800" dirty="0"/>
          </a:p>
        </p:txBody>
      </p:sp>
      <p:sp>
        <p:nvSpPr>
          <p:cNvPr id="13" name="TextBox 12">
            <a:extLst>
              <a:ext uri="{FF2B5EF4-FFF2-40B4-BE49-F238E27FC236}">
                <a16:creationId xmlns:a16="http://schemas.microsoft.com/office/drawing/2014/main" id="{894A0B7D-4AEB-4D43-A782-D2775AB5AF28}"/>
              </a:ext>
            </a:extLst>
          </p:cNvPr>
          <p:cNvSpPr txBox="1"/>
          <p:nvPr/>
        </p:nvSpPr>
        <p:spPr>
          <a:xfrm>
            <a:off x="6513689" y="1806222"/>
            <a:ext cx="4773084" cy="3693319"/>
          </a:xfrm>
          <a:prstGeom prst="rect">
            <a:avLst/>
          </a:prstGeom>
          <a:noFill/>
        </p:spPr>
        <p:txBody>
          <a:bodyPr wrap="square" rtlCol="0">
            <a:spAutoFit/>
          </a:bodyPr>
          <a:lstStyle/>
          <a:p>
            <a:pPr marL="228600" lvl="1" indent="0">
              <a:buNone/>
            </a:pPr>
            <a:r>
              <a:rPr lang="en-US" b="0" i="0" dirty="0">
                <a:solidFill>
                  <a:srgbClr val="000000"/>
                </a:solidFill>
                <a:effectLst/>
                <a:latin typeface="Helvetica Neue"/>
              </a:rPr>
              <a:t>We perform feature scaling on continuous variables. </a:t>
            </a:r>
          </a:p>
          <a:p>
            <a:pPr marL="228600" lvl="1" indent="0">
              <a:buNone/>
            </a:pPr>
            <a:endParaRPr lang="en-US" dirty="0">
              <a:solidFill>
                <a:srgbClr val="000000"/>
              </a:solidFill>
              <a:latin typeface="Helvetica Neue"/>
            </a:endParaRPr>
          </a:p>
          <a:p>
            <a:pPr marL="228600" lvl="1" indent="0">
              <a:buNone/>
            </a:pPr>
            <a:r>
              <a:rPr lang="en-US" b="0" i="0" dirty="0">
                <a:solidFill>
                  <a:srgbClr val="000000"/>
                </a:solidFill>
                <a:effectLst/>
                <a:latin typeface="Helvetica Neue"/>
              </a:rPr>
              <a:t>This is because the independent variables can have highly varying magnitudes, units and range. But since, most of the machine learning algorithms use </a:t>
            </a:r>
            <a:r>
              <a:rPr lang="en-US" b="0" i="0" dirty="0" err="1">
                <a:solidFill>
                  <a:srgbClr val="000000"/>
                </a:solidFill>
                <a:effectLst/>
                <a:latin typeface="Helvetica Neue"/>
              </a:rPr>
              <a:t>Eucledian</a:t>
            </a:r>
            <a:r>
              <a:rPr lang="en-US" b="0" i="0" dirty="0">
                <a:solidFill>
                  <a:srgbClr val="000000"/>
                </a:solidFill>
                <a:effectLst/>
                <a:latin typeface="Helvetica Neue"/>
              </a:rPr>
              <a:t> distance between two data points in their computations, this is a problem</a:t>
            </a:r>
          </a:p>
          <a:p>
            <a:pPr marL="228600" lvl="1" indent="0">
              <a:buNone/>
            </a:pPr>
            <a:endParaRPr lang="en-US" dirty="0">
              <a:solidFill>
                <a:srgbClr val="000000"/>
              </a:solidFill>
              <a:latin typeface="Helvetica Neue"/>
            </a:endParaRPr>
          </a:p>
          <a:p>
            <a:pPr marL="228600" lvl="1"/>
            <a:r>
              <a:rPr lang="en-US" b="0" i="0" dirty="0">
                <a:solidFill>
                  <a:srgbClr val="000000"/>
                </a:solidFill>
                <a:effectLst/>
                <a:latin typeface="Helvetica Neue"/>
              </a:rPr>
              <a:t>After scaling, VIF is much lower now, no need to drop any features</a:t>
            </a:r>
            <a:endParaRPr lang="en-SG" dirty="0"/>
          </a:p>
          <a:p>
            <a:pPr marL="228600" lvl="1" indent="0">
              <a:buNone/>
            </a:pPr>
            <a:endParaRPr lang="en-US" b="0" i="0" dirty="0">
              <a:solidFill>
                <a:srgbClr val="000000"/>
              </a:solidFill>
              <a:effectLst/>
              <a:latin typeface="Helvetica Neue"/>
            </a:endParaRPr>
          </a:p>
        </p:txBody>
      </p:sp>
      <p:pic>
        <p:nvPicPr>
          <p:cNvPr id="4" name="Picture 3">
            <a:extLst>
              <a:ext uri="{FF2B5EF4-FFF2-40B4-BE49-F238E27FC236}">
                <a16:creationId xmlns:a16="http://schemas.microsoft.com/office/drawing/2014/main" id="{56951FED-B373-40B1-B02A-CC0000BE7136}"/>
              </a:ext>
            </a:extLst>
          </p:cNvPr>
          <p:cNvPicPr>
            <a:picLocks noChangeAspect="1"/>
          </p:cNvPicPr>
          <p:nvPr/>
        </p:nvPicPr>
        <p:blipFill>
          <a:blip r:embed="rId3"/>
          <a:stretch>
            <a:fillRect/>
          </a:stretch>
        </p:blipFill>
        <p:spPr>
          <a:xfrm>
            <a:off x="905227" y="1806222"/>
            <a:ext cx="4990837" cy="4427879"/>
          </a:xfrm>
          <a:prstGeom prst="rect">
            <a:avLst/>
          </a:prstGeom>
        </p:spPr>
      </p:pic>
      <p:sp>
        <p:nvSpPr>
          <p:cNvPr id="5" name="TextBox 4">
            <a:extLst>
              <a:ext uri="{FF2B5EF4-FFF2-40B4-BE49-F238E27FC236}">
                <a16:creationId xmlns:a16="http://schemas.microsoft.com/office/drawing/2014/main" id="{91CC100F-E770-4EE2-BBC1-89C48B0CFC5A}"/>
              </a:ext>
            </a:extLst>
          </p:cNvPr>
          <p:cNvSpPr txBox="1"/>
          <p:nvPr/>
        </p:nvSpPr>
        <p:spPr>
          <a:xfrm>
            <a:off x="1119232" y="1725468"/>
            <a:ext cx="2336800" cy="369332"/>
          </a:xfrm>
          <a:prstGeom prst="rect">
            <a:avLst/>
          </a:prstGeom>
          <a:noFill/>
        </p:spPr>
        <p:txBody>
          <a:bodyPr wrap="square" rtlCol="0">
            <a:spAutoFit/>
          </a:bodyPr>
          <a:lstStyle/>
          <a:p>
            <a:r>
              <a:rPr lang="en-SG" b="1" dirty="0"/>
              <a:t>New VIF</a:t>
            </a:r>
          </a:p>
        </p:txBody>
      </p:sp>
    </p:spTree>
    <p:extLst>
      <p:ext uri="{BB962C8B-B14F-4D97-AF65-F5344CB8AC3E}">
        <p14:creationId xmlns:p14="http://schemas.microsoft.com/office/powerpoint/2010/main" val="4190349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100537"/>
            <a:ext cx="7536808" cy="729063"/>
          </a:xfrm>
        </p:spPr>
        <p:txBody>
          <a:bodyPr>
            <a:normAutofit fontScale="90000"/>
          </a:bodyPr>
          <a:lstStyle/>
          <a:p>
            <a:r>
              <a:rPr lang="en-SG" dirty="0"/>
              <a:t>Model preparation</a:t>
            </a:r>
          </a:p>
        </p:txBody>
      </p:sp>
      <p:sp>
        <p:nvSpPr>
          <p:cNvPr id="6" name="Content Placeholder 5">
            <a:extLst>
              <a:ext uri="{FF2B5EF4-FFF2-40B4-BE49-F238E27FC236}">
                <a16:creationId xmlns:a16="http://schemas.microsoft.com/office/drawing/2014/main" id="{5C15DF37-5E88-4648-A2BE-231DA625F662}"/>
              </a:ext>
            </a:extLst>
          </p:cNvPr>
          <p:cNvSpPr>
            <a:spLocks noGrp="1"/>
          </p:cNvSpPr>
          <p:nvPr>
            <p:ph idx="1"/>
          </p:nvPr>
        </p:nvSpPr>
        <p:spPr>
          <a:xfrm>
            <a:off x="430238" y="910355"/>
            <a:ext cx="4773084" cy="568250"/>
          </a:xfrm>
        </p:spPr>
        <p:txBody>
          <a:bodyPr/>
          <a:lstStyle/>
          <a:p>
            <a:pPr marL="228600" lvl="1" indent="0">
              <a:buNone/>
            </a:pPr>
            <a:r>
              <a:rPr lang="en-SG" sz="2400" dirty="0"/>
              <a:t>Log Transform Target(real price)</a:t>
            </a:r>
          </a:p>
          <a:p>
            <a:pPr marL="228600" lvl="1" indent="0">
              <a:buNone/>
            </a:pPr>
            <a:endParaRPr lang="en-SG" sz="1800" dirty="0"/>
          </a:p>
          <a:p>
            <a:pPr marL="228600" lvl="1" indent="0">
              <a:buNone/>
            </a:pPr>
            <a:endParaRPr lang="en-SG" sz="1800" dirty="0"/>
          </a:p>
        </p:txBody>
      </p:sp>
      <p:sp>
        <p:nvSpPr>
          <p:cNvPr id="13" name="TextBox 12">
            <a:extLst>
              <a:ext uri="{FF2B5EF4-FFF2-40B4-BE49-F238E27FC236}">
                <a16:creationId xmlns:a16="http://schemas.microsoft.com/office/drawing/2014/main" id="{894A0B7D-4AEB-4D43-A782-D2775AB5AF28}"/>
              </a:ext>
            </a:extLst>
          </p:cNvPr>
          <p:cNvSpPr txBox="1"/>
          <p:nvPr/>
        </p:nvSpPr>
        <p:spPr>
          <a:xfrm>
            <a:off x="6377502" y="1047465"/>
            <a:ext cx="4773084" cy="646331"/>
          </a:xfrm>
          <a:prstGeom prst="rect">
            <a:avLst/>
          </a:prstGeom>
          <a:noFill/>
        </p:spPr>
        <p:txBody>
          <a:bodyPr wrap="square" rtlCol="0">
            <a:spAutoFit/>
          </a:bodyPr>
          <a:lstStyle/>
          <a:p>
            <a:pPr marL="228600" lvl="1" indent="0">
              <a:buNone/>
            </a:pPr>
            <a:r>
              <a:rPr lang="en-SG" b="1" i="0" dirty="0">
                <a:solidFill>
                  <a:srgbClr val="000000"/>
                </a:solidFill>
                <a:effectLst/>
                <a:latin typeface="Helvetica Neue"/>
              </a:rPr>
              <a:t>Get Dummies for Categorical Variables</a:t>
            </a:r>
            <a:endParaRPr lang="en-SG" b="1" dirty="0"/>
          </a:p>
          <a:p>
            <a:pPr marL="228600" lvl="1" indent="0">
              <a:buNone/>
            </a:pPr>
            <a:endParaRPr lang="en-US" b="0" i="0" dirty="0">
              <a:solidFill>
                <a:srgbClr val="000000"/>
              </a:solidFill>
              <a:effectLst/>
              <a:latin typeface="Helvetica Neue"/>
            </a:endParaRPr>
          </a:p>
        </p:txBody>
      </p:sp>
      <p:pic>
        <p:nvPicPr>
          <p:cNvPr id="5" name="Picture 4">
            <a:extLst>
              <a:ext uri="{FF2B5EF4-FFF2-40B4-BE49-F238E27FC236}">
                <a16:creationId xmlns:a16="http://schemas.microsoft.com/office/drawing/2014/main" id="{F0A75241-3DF1-4B84-AD86-3A29F4E5FEDF}"/>
              </a:ext>
            </a:extLst>
          </p:cNvPr>
          <p:cNvPicPr>
            <a:picLocks noChangeAspect="1"/>
          </p:cNvPicPr>
          <p:nvPr/>
        </p:nvPicPr>
        <p:blipFill>
          <a:blip r:embed="rId3"/>
          <a:stretch>
            <a:fillRect/>
          </a:stretch>
        </p:blipFill>
        <p:spPr>
          <a:xfrm>
            <a:off x="712233" y="1900956"/>
            <a:ext cx="3507126" cy="2134198"/>
          </a:xfrm>
          <a:prstGeom prst="rect">
            <a:avLst/>
          </a:prstGeom>
        </p:spPr>
      </p:pic>
      <p:pic>
        <p:nvPicPr>
          <p:cNvPr id="8" name="Picture 7">
            <a:extLst>
              <a:ext uri="{FF2B5EF4-FFF2-40B4-BE49-F238E27FC236}">
                <a16:creationId xmlns:a16="http://schemas.microsoft.com/office/drawing/2014/main" id="{79B00691-A4AB-487F-ADDC-EDB659207094}"/>
              </a:ext>
            </a:extLst>
          </p:cNvPr>
          <p:cNvPicPr>
            <a:picLocks noChangeAspect="1"/>
          </p:cNvPicPr>
          <p:nvPr/>
        </p:nvPicPr>
        <p:blipFill>
          <a:blip r:embed="rId4"/>
          <a:stretch>
            <a:fillRect/>
          </a:stretch>
        </p:blipFill>
        <p:spPr>
          <a:xfrm>
            <a:off x="680603" y="4311533"/>
            <a:ext cx="3538756" cy="2134198"/>
          </a:xfrm>
          <a:prstGeom prst="rect">
            <a:avLst/>
          </a:prstGeom>
        </p:spPr>
      </p:pic>
      <p:sp>
        <p:nvSpPr>
          <p:cNvPr id="9" name="TextBox 8">
            <a:extLst>
              <a:ext uri="{FF2B5EF4-FFF2-40B4-BE49-F238E27FC236}">
                <a16:creationId xmlns:a16="http://schemas.microsoft.com/office/drawing/2014/main" id="{FE850801-E791-4185-A5B6-530CEB7D37EC}"/>
              </a:ext>
            </a:extLst>
          </p:cNvPr>
          <p:cNvSpPr txBox="1"/>
          <p:nvPr/>
        </p:nvSpPr>
        <p:spPr>
          <a:xfrm>
            <a:off x="1021404" y="1624577"/>
            <a:ext cx="1118682" cy="369332"/>
          </a:xfrm>
          <a:prstGeom prst="rect">
            <a:avLst/>
          </a:prstGeom>
          <a:noFill/>
        </p:spPr>
        <p:txBody>
          <a:bodyPr wrap="square" rtlCol="0">
            <a:spAutoFit/>
          </a:bodyPr>
          <a:lstStyle/>
          <a:p>
            <a:r>
              <a:rPr lang="en-SG" dirty="0"/>
              <a:t>Before</a:t>
            </a:r>
          </a:p>
        </p:txBody>
      </p:sp>
      <p:sp>
        <p:nvSpPr>
          <p:cNvPr id="11" name="TextBox 10">
            <a:extLst>
              <a:ext uri="{FF2B5EF4-FFF2-40B4-BE49-F238E27FC236}">
                <a16:creationId xmlns:a16="http://schemas.microsoft.com/office/drawing/2014/main" id="{8F149931-C60B-4511-B583-043CB4C66A93}"/>
              </a:ext>
            </a:extLst>
          </p:cNvPr>
          <p:cNvSpPr txBox="1"/>
          <p:nvPr/>
        </p:nvSpPr>
        <p:spPr>
          <a:xfrm>
            <a:off x="1021404" y="3942201"/>
            <a:ext cx="1118682" cy="369332"/>
          </a:xfrm>
          <a:prstGeom prst="rect">
            <a:avLst/>
          </a:prstGeom>
          <a:noFill/>
        </p:spPr>
        <p:txBody>
          <a:bodyPr wrap="square" rtlCol="0">
            <a:spAutoFit/>
          </a:bodyPr>
          <a:lstStyle/>
          <a:p>
            <a:r>
              <a:rPr lang="en-SG" dirty="0"/>
              <a:t>After</a:t>
            </a:r>
          </a:p>
        </p:txBody>
      </p:sp>
      <p:sp>
        <p:nvSpPr>
          <p:cNvPr id="12" name="TextBox 11">
            <a:extLst>
              <a:ext uri="{FF2B5EF4-FFF2-40B4-BE49-F238E27FC236}">
                <a16:creationId xmlns:a16="http://schemas.microsoft.com/office/drawing/2014/main" id="{C0D27890-DF04-4C77-9ADD-C4E9C1A48CFB}"/>
              </a:ext>
            </a:extLst>
          </p:cNvPr>
          <p:cNvSpPr txBox="1"/>
          <p:nvPr/>
        </p:nvSpPr>
        <p:spPr>
          <a:xfrm>
            <a:off x="6517532" y="1693796"/>
            <a:ext cx="4387174" cy="1200329"/>
          </a:xfrm>
          <a:prstGeom prst="rect">
            <a:avLst/>
          </a:prstGeom>
          <a:noFill/>
        </p:spPr>
        <p:txBody>
          <a:bodyPr wrap="square" rtlCol="0">
            <a:spAutoFit/>
          </a:bodyPr>
          <a:lstStyle/>
          <a:p>
            <a:r>
              <a:rPr lang="en-SG" dirty="0"/>
              <a:t>Region: use ‘North’ as baseline</a:t>
            </a:r>
          </a:p>
          <a:p>
            <a:endParaRPr lang="en-SG" dirty="0"/>
          </a:p>
          <a:p>
            <a:r>
              <a:rPr lang="en-SG" dirty="0"/>
              <a:t>Flat Model: Use ‘</a:t>
            </a:r>
            <a:r>
              <a:rPr lang="en-SG" dirty="0" err="1"/>
              <a:t>model_Standard</a:t>
            </a:r>
            <a:r>
              <a:rPr lang="en-SG" dirty="0"/>
              <a:t>’ as baseline</a:t>
            </a:r>
          </a:p>
          <a:p>
            <a:endParaRPr lang="en-SG" dirty="0"/>
          </a:p>
        </p:txBody>
      </p:sp>
      <p:sp>
        <p:nvSpPr>
          <p:cNvPr id="14" name="TextBox 13">
            <a:extLst>
              <a:ext uri="{FF2B5EF4-FFF2-40B4-BE49-F238E27FC236}">
                <a16:creationId xmlns:a16="http://schemas.microsoft.com/office/drawing/2014/main" id="{0819EEAF-3AD1-4DCB-9C80-73BE00258519}"/>
              </a:ext>
            </a:extLst>
          </p:cNvPr>
          <p:cNvSpPr txBox="1"/>
          <p:nvPr/>
        </p:nvSpPr>
        <p:spPr>
          <a:xfrm>
            <a:off x="6324577" y="3531972"/>
            <a:ext cx="4773084" cy="646331"/>
          </a:xfrm>
          <a:prstGeom prst="rect">
            <a:avLst/>
          </a:prstGeom>
          <a:noFill/>
        </p:spPr>
        <p:txBody>
          <a:bodyPr wrap="square" rtlCol="0">
            <a:spAutoFit/>
          </a:bodyPr>
          <a:lstStyle/>
          <a:p>
            <a:pPr marL="228600" lvl="1" indent="0">
              <a:buNone/>
            </a:pPr>
            <a:r>
              <a:rPr lang="en-SG" b="1" i="0" dirty="0">
                <a:solidFill>
                  <a:srgbClr val="000000"/>
                </a:solidFill>
                <a:effectLst/>
                <a:latin typeface="Helvetica Neue"/>
              </a:rPr>
              <a:t>Label Encode Ordinal Variables</a:t>
            </a:r>
            <a:endParaRPr lang="en-SG" b="1" dirty="0"/>
          </a:p>
          <a:p>
            <a:pPr marL="228600" lvl="1" indent="0">
              <a:buNone/>
            </a:pPr>
            <a:endParaRPr lang="en-US" b="0" i="0" dirty="0">
              <a:solidFill>
                <a:srgbClr val="000000"/>
              </a:solidFill>
              <a:effectLst/>
              <a:latin typeface="Helvetica Neue"/>
            </a:endParaRPr>
          </a:p>
        </p:txBody>
      </p:sp>
      <p:sp>
        <p:nvSpPr>
          <p:cNvPr id="15" name="TextBox 14">
            <a:extLst>
              <a:ext uri="{FF2B5EF4-FFF2-40B4-BE49-F238E27FC236}">
                <a16:creationId xmlns:a16="http://schemas.microsoft.com/office/drawing/2014/main" id="{4CED9D5F-5604-4120-B204-29246F0BCF56}"/>
              </a:ext>
            </a:extLst>
          </p:cNvPr>
          <p:cNvSpPr txBox="1"/>
          <p:nvPr/>
        </p:nvSpPr>
        <p:spPr>
          <a:xfrm>
            <a:off x="6763412" y="4135941"/>
            <a:ext cx="4387174" cy="1754326"/>
          </a:xfrm>
          <a:prstGeom prst="rect">
            <a:avLst/>
          </a:prstGeom>
          <a:noFill/>
        </p:spPr>
        <p:txBody>
          <a:bodyPr wrap="square" rtlCol="0">
            <a:spAutoFit/>
          </a:bodyPr>
          <a:lstStyle/>
          <a:p>
            <a:r>
              <a:rPr lang="en-SG" dirty="0"/>
              <a:t>Storey Range</a:t>
            </a:r>
          </a:p>
          <a:p>
            <a:endParaRPr lang="en-SG" dirty="0"/>
          </a:p>
          <a:p>
            <a:r>
              <a:rPr lang="en-SG" dirty="0"/>
              <a:t>Flat Type</a:t>
            </a:r>
          </a:p>
          <a:p>
            <a:endParaRPr lang="en-SG" dirty="0"/>
          </a:p>
          <a:p>
            <a:endParaRPr lang="en-SG" dirty="0"/>
          </a:p>
          <a:p>
            <a:endParaRPr lang="en-SG" dirty="0"/>
          </a:p>
        </p:txBody>
      </p:sp>
    </p:spTree>
    <p:extLst>
      <p:ext uri="{BB962C8B-B14F-4D97-AF65-F5344CB8AC3E}">
        <p14:creationId xmlns:p14="http://schemas.microsoft.com/office/powerpoint/2010/main" val="1538933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3" y="9326"/>
            <a:ext cx="8263631" cy="691734"/>
          </a:xfrm>
        </p:spPr>
        <p:txBody>
          <a:bodyPr>
            <a:normAutofit fontScale="90000"/>
          </a:bodyPr>
          <a:lstStyle/>
          <a:p>
            <a:r>
              <a:rPr lang="en-SG" dirty="0"/>
              <a:t>Linear Regression</a:t>
            </a:r>
          </a:p>
        </p:txBody>
      </p:sp>
      <p:sp>
        <p:nvSpPr>
          <p:cNvPr id="3" name="Content Placeholder 2">
            <a:extLst>
              <a:ext uri="{FF2B5EF4-FFF2-40B4-BE49-F238E27FC236}">
                <a16:creationId xmlns:a16="http://schemas.microsoft.com/office/drawing/2014/main" id="{EF258203-6CC4-490F-9B23-31D3C28C7F2E}"/>
              </a:ext>
            </a:extLst>
          </p:cNvPr>
          <p:cNvSpPr>
            <a:spLocks noGrp="1"/>
          </p:cNvSpPr>
          <p:nvPr>
            <p:ph idx="1"/>
          </p:nvPr>
        </p:nvSpPr>
        <p:spPr>
          <a:xfrm>
            <a:off x="684319" y="1396418"/>
            <a:ext cx="10820400" cy="4567438"/>
          </a:xfrm>
        </p:spPr>
        <p:txBody>
          <a:bodyPr/>
          <a:lstStyle/>
          <a:p>
            <a:r>
              <a:rPr lang="en-SG" dirty="0"/>
              <a:t>Intercept: 12.11518</a:t>
            </a:r>
          </a:p>
          <a:p>
            <a:r>
              <a:rPr lang="en-SG" dirty="0"/>
              <a:t>R-square: </a:t>
            </a:r>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0.877</a:t>
            </a:r>
            <a:endParaRPr lang="en-SG" dirty="0"/>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pic>
        <p:nvPicPr>
          <p:cNvPr id="9" name="Picture 8">
            <a:extLst>
              <a:ext uri="{FF2B5EF4-FFF2-40B4-BE49-F238E27FC236}">
                <a16:creationId xmlns:a16="http://schemas.microsoft.com/office/drawing/2014/main" id="{BC2F0926-EE02-4BCE-81DB-C3FDA483728F}"/>
              </a:ext>
            </a:extLst>
          </p:cNvPr>
          <p:cNvPicPr>
            <a:picLocks noChangeAspect="1"/>
          </p:cNvPicPr>
          <p:nvPr/>
        </p:nvPicPr>
        <p:blipFill>
          <a:blip r:embed="rId3"/>
          <a:stretch>
            <a:fillRect/>
          </a:stretch>
        </p:blipFill>
        <p:spPr>
          <a:xfrm>
            <a:off x="6102185" y="737492"/>
            <a:ext cx="5625955" cy="3160787"/>
          </a:xfrm>
          <a:prstGeom prst="rect">
            <a:avLst/>
          </a:prstGeom>
        </p:spPr>
      </p:pic>
      <p:sp>
        <p:nvSpPr>
          <p:cNvPr id="13" name="TextBox 12">
            <a:extLst>
              <a:ext uri="{FF2B5EF4-FFF2-40B4-BE49-F238E27FC236}">
                <a16:creationId xmlns:a16="http://schemas.microsoft.com/office/drawing/2014/main" id="{4275159A-8640-4683-83A2-4B0923D1EFD4}"/>
              </a:ext>
            </a:extLst>
          </p:cNvPr>
          <p:cNvSpPr txBox="1"/>
          <p:nvPr/>
        </p:nvSpPr>
        <p:spPr>
          <a:xfrm>
            <a:off x="4201790" y="923431"/>
            <a:ext cx="2026855" cy="646331"/>
          </a:xfrm>
          <a:prstGeom prst="rect">
            <a:avLst/>
          </a:prstGeom>
          <a:noFill/>
        </p:spPr>
        <p:txBody>
          <a:bodyPr wrap="square" rtlCol="0">
            <a:spAutoFit/>
          </a:bodyPr>
          <a:lstStyle/>
          <a:p>
            <a:r>
              <a:rPr lang="en-SG" b="1" dirty="0"/>
              <a:t>Predictions vs True Values</a:t>
            </a:r>
          </a:p>
        </p:txBody>
      </p:sp>
      <p:sp>
        <p:nvSpPr>
          <p:cNvPr id="16" name="TextBox 15">
            <a:extLst>
              <a:ext uri="{FF2B5EF4-FFF2-40B4-BE49-F238E27FC236}">
                <a16:creationId xmlns:a16="http://schemas.microsoft.com/office/drawing/2014/main" id="{4D5D3C7C-6418-498F-8868-F5B96D7226BC}"/>
              </a:ext>
            </a:extLst>
          </p:cNvPr>
          <p:cNvSpPr txBox="1"/>
          <p:nvPr/>
        </p:nvSpPr>
        <p:spPr>
          <a:xfrm>
            <a:off x="907741" y="2230580"/>
            <a:ext cx="3096087" cy="369332"/>
          </a:xfrm>
          <a:prstGeom prst="rect">
            <a:avLst/>
          </a:prstGeom>
          <a:noFill/>
        </p:spPr>
        <p:txBody>
          <a:bodyPr wrap="square" rtlCol="0">
            <a:spAutoFit/>
          </a:bodyPr>
          <a:lstStyle/>
          <a:p>
            <a:r>
              <a:rPr lang="en-SG" dirty="0"/>
              <a:t>Coefficients:</a:t>
            </a:r>
          </a:p>
        </p:txBody>
      </p:sp>
      <p:pic>
        <p:nvPicPr>
          <p:cNvPr id="7" name="Picture 6">
            <a:extLst>
              <a:ext uri="{FF2B5EF4-FFF2-40B4-BE49-F238E27FC236}">
                <a16:creationId xmlns:a16="http://schemas.microsoft.com/office/drawing/2014/main" id="{CB9D53F9-57F6-4EE2-9F98-72A3DE845867}"/>
              </a:ext>
            </a:extLst>
          </p:cNvPr>
          <p:cNvPicPr>
            <a:picLocks noChangeAspect="1"/>
          </p:cNvPicPr>
          <p:nvPr/>
        </p:nvPicPr>
        <p:blipFill>
          <a:blip r:embed="rId4"/>
          <a:stretch>
            <a:fillRect/>
          </a:stretch>
        </p:blipFill>
        <p:spPr>
          <a:xfrm>
            <a:off x="907740" y="2529052"/>
            <a:ext cx="3096087" cy="4130163"/>
          </a:xfrm>
          <a:prstGeom prst="rect">
            <a:avLst/>
          </a:prstGeom>
        </p:spPr>
      </p:pic>
      <p:pic>
        <p:nvPicPr>
          <p:cNvPr id="10" name="Picture 9">
            <a:extLst>
              <a:ext uri="{FF2B5EF4-FFF2-40B4-BE49-F238E27FC236}">
                <a16:creationId xmlns:a16="http://schemas.microsoft.com/office/drawing/2014/main" id="{D219F968-A994-4B1E-A42D-9F2722DAEE25}"/>
              </a:ext>
            </a:extLst>
          </p:cNvPr>
          <p:cNvPicPr>
            <a:picLocks noChangeAspect="1"/>
          </p:cNvPicPr>
          <p:nvPr/>
        </p:nvPicPr>
        <p:blipFill>
          <a:blip r:embed="rId5"/>
          <a:stretch>
            <a:fillRect/>
          </a:stretch>
        </p:blipFill>
        <p:spPr>
          <a:xfrm>
            <a:off x="7879891" y="3925502"/>
            <a:ext cx="4312109" cy="2908919"/>
          </a:xfrm>
          <a:prstGeom prst="rect">
            <a:avLst/>
          </a:prstGeom>
        </p:spPr>
      </p:pic>
      <p:sp>
        <p:nvSpPr>
          <p:cNvPr id="14" name="TextBox 13">
            <a:extLst>
              <a:ext uri="{FF2B5EF4-FFF2-40B4-BE49-F238E27FC236}">
                <a16:creationId xmlns:a16="http://schemas.microsoft.com/office/drawing/2014/main" id="{884783F3-6557-4313-9B66-0D8E17A2156E}"/>
              </a:ext>
            </a:extLst>
          </p:cNvPr>
          <p:cNvSpPr txBox="1"/>
          <p:nvPr/>
        </p:nvSpPr>
        <p:spPr>
          <a:xfrm>
            <a:off x="4729935" y="3909601"/>
            <a:ext cx="4119239" cy="923330"/>
          </a:xfrm>
          <a:prstGeom prst="rect">
            <a:avLst/>
          </a:prstGeom>
          <a:noFill/>
        </p:spPr>
        <p:txBody>
          <a:bodyPr wrap="square" rtlCol="0">
            <a:spAutoFit/>
          </a:bodyPr>
          <a:lstStyle/>
          <a:p>
            <a:r>
              <a:rPr lang="en-SG" b="1" dirty="0"/>
              <a:t>Check for </a:t>
            </a:r>
            <a:r>
              <a:rPr lang="en-SG" b="1" i="0" dirty="0">
                <a:solidFill>
                  <a:srgbClr val="000000"/>
                </a:solidFill>
                <a:effectLst/>
                <a:latin typeface="Helvetica Neue"/>
              </a:rPr>
              <a:t>Homoscedasticity</a:t>
            </a:r>
          </a:p>
          <a:p>
            <a:r>
              <a:rPr lang="en-SG" dirty="0">
                <a:solidFill>
                  <a:srgbClr val="000000"/>
                </a:solidFill>
                <a:latin typeface="Helvetica Neue"/>
              </a:rPr>
              <a:t>Regression plot does seem to show any definite trend</a:t>
            </a:r>
            <a:endParaRPr lang="en-SG" dirty="0"/>
          </a:p>
        </p:txBody>
      </p:sp>
      <p:sp>
        <p:nvSpPr>
          <p:cNvPr id="17" name="TextBox 16">
            <a:extLst>
              <a:ext uri="{FF2B5EF4-FFF2-40B4-BE49-F238E27FC236}">
                <a16:creationId xmlns:a16="http://schemas.microsoft.com/office/drawing/2014/main" id="{C2E6BF4D-609D-4C06-88A3-82DBED974298}"/>
              </a:ext>
            </a:extLst>
          </p:cNvPr>
          <p:cNvSpPr txBox="1"/>
          <p:nvPr/>
        </p:nvSpPr>
        <p:spPr>
          <a:xfrm>
            <a:off x="4729935" y="5145454"/>
            <a:ext cx="3602708" cy="1477328"/>
          </a:xfrm>
          <a:prstGeom prst="rect">
            <a:avLst/>
          </a:prstGeom>
          <a:noFill/>
        </p:spPr>
        <p:txBody>
          <a:bodyPr wrap="square" rtlCol="0">
            <a:spAutoFit/>
          </a:bodyPr>
          <a:lstStyle/>
          <a:p>
            <a:r>
              <a:rPr lang="en-SG" dirty="0" err="1"/>
              <a:t>Goldfeld</a:t>
            </a:r>
            <a:r>
              <a:rPr lang="en-SG" dirty="0"/>
              <a:t> </a:t>
            </a:r>
            <a:r>
              <a:rPr lang="en-SG" dirty="0" err="1"/>
              <a:t>Quandt</a:t>
            </a:r>
            <a:r>
              <a:rPr lang="en-SG" dirty="0"/>
              <a:t> Test:</a:t>
            </a:r>
          </a:p>
          <a:p>
            <a:r>
              <a:rPr kumimoji="0" lang="en-US" altLang="en-US" sz="1800" b="0" i="0" u="none" strike="noStrike" cap="none" normalizeH="0" baseline="0" dirty="0">
                <a:ln>
                  <a:noFill/>
                </a:ln>
                <a:solidFill>
                  <a:srgbClr val="000000"/>
                </a:solidFill>
                <a:effectLst/>
                <a:latin typeface="Arial Unicode MS"/>
                <a:ea typeface="Courier New" panose="02070309020205020404" pitchFamily="49" charset="0"/>
              </a:rPr>
              <a:t>'p-value', 0.893 &gt;0.05</a:t>
            </a:r>
          </a:p>
          <a:p>
            <a:r>
              <a:rPr lang="en-US" dirty="0">
                <a:solidFill>
                  <a:srgbClr val="000000"/>
                </a:solidFill>
                <a:latin typeface="Arial Unicode MS"/>
              </a:rPr>
              <a:t>Cannot reject the null hypothesis</a:t>
            </a:r>
          </a:p>
          <a:p>
            <a:r>
              <a:rPr lang="en-US" dirty="0">
                <a:solidFill>
                  <a:srgbClr val="000000"/>
                </a:solidFill>
                <a:latin typeface="Arial Unicode MS"/>
              </a:rPr>
              <a:t>That error terms are homoscedastic</a:t>
            </a:r>
            <a:endParaRPr lang="en-SG" dirty="0"/>
          </a:p>
        </p:txBody>
      </p:sp>
    </p:spTree>
    <p:extLst>
      <p:ext uri="{BB962C8B-B14F-4D97-AF65-F5344CB8AC3E}">
        <p14:creationId xmlns:p14="http://schemas.microsoft.com/office/powerpoint/2010/main" val="659485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4" y="92398"/>
            <a:ext cx="8263631" cy="647831"/>
          </a:xfrm>
        </p:spPr>
        <p:txBody>
          <a:bodyPr>
            <a:normAutofit fontScale="90000"/>
          </a:bodyPr>
          <a:lstStyle/>
          <a:p>
            <a:r>
              <a:rPr lang="en-SG" dirty="0"/>
              <a:t>Linear Regression</a:t>
            </a:r>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2121555" y="843356"/>
            <a:ext cx="7729728" cy="458792"/>
          </a:xfrm>
        </p:spPr>
        <p:txBody>
          <a:bodyPr>
            <a:normAutofit/>
          </a:bodyPr>
          <a:lstStyle/>
          <a:p>
            <a:r>
              <a:rPr lang="en-SG" sz="2000" dirty="0"/>
              <a:t>Coefficient Analysis</a:t>
            </a:r>
          </a:p>
        </p:txBody>
      </p:sp>
      <p:pic>
        <p:nvPicPr>
          <p:cNvPr id="6" name="Picture 5">
            <a:extLst>
              <a:ext uri="{FF2B5EF4-FFF2-40B4-BE49-F238E27FC236}">
                <a16:creationId xmlns:a16="http://schemas.microsoft.com/office/drawing/2014/main" id="{88083838-E9C6-4F87-A52C-CC8645D0851C}"/>
              </a:ext>
            </a:extLst>
          </p:cNvPr>
          <p:cNvPicPr>
            <a:picLocks noChangeAspect="1"/>
          </p:cNvPicPr>
          <p:nvPr/>
        </p:nvPicPr>
        <p:blipFill>
          <a:blip r:embed="rId3"/>
          <a:stretch>
            <a:fillRect/>
          </a:stretch>
        </p:blipFill>
        <p:spPr>
          <a:xfrm>
            <a:off x="822945" y="1254796"/>
            <a:ext cx="9891354" cy="5511916"/>
          </a:xfrm>
          <a:prstGeom prst="rect">
            <a:avLst/>
          </a:prstGeom>
        </p:spPr>
      </p:pic>
    </p:spTree>
    <p:extLst>
      <p:ext uri="{BB962C8B-B14F-4D97-AF65-F5344CB8AC3E}">
        <p14:creationId xmlns:p14="http://schemas.microsoft.com/office/powerpoint/2010/main" val="1466228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697114" y="92398"/>
            <a:ext cx="8263631" cy="826945"/>
          </a:xfrm>
        </p:spPr>
        <p:txBody>
          <a:bodyPr/>
          <a:lstStyle/>
          <a:p>
            <a:r>
              <a:rPr lang="en-SG" dirty="0"/>
              <a:t>LINEAR Regression: Coefficients</a:t>
            </a:r>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6" name="TextBox 5">
            <a:extLst>
              <a:ext uri="{FF2B5EF4-FFF2-40B4-BE49-F238E27FC236}">
                <a16:creationId xmlns:a16="http://schemas.microsoft.com/office/drawing/2014/main" id="{3DC4451A-66A1-44C2-83C6-31A649902233}"/>
              </a:ext>
            </a:extLst>
          </p:cNvPr>
          <p:cNvSpPr txBox="1"/>
          <p:nvPr/>
        </p:nvSpPr>
        <p:spPr>
          <a:xfrm>
            <a:off x="4524890" y="1163710"/>
            <a:ext cx="2281561" cy="461665"/>
          </a:xfrm>
          <a:prstGeom prst="rect">
            <a:avLst/>
          </a:prstGeom>
          <a:noFill/>
        </p:spPr>
        <p:txBody>
          <a:bodyPr wrap="square" rtlCol="0">
            <a:spAutoFit/>
          </a:bodyPr>
          <a:lstStyle/>
          <a:p>
            <a:r>
              <a:rPr lang="en-SG" sz="2400" dirty="0"/>
              <a:t>Strong Drivers:</a:t>
            </a:r>
          </a:p>
        </p:txBody>
      </p:sp>
      <p:pic>
        <p:nvPicPr>
          <p:cNvPr id="2058" name="Picture 10">
            <a:extLst>
              <a:ext uri="{FF2B5EF4-FFF2-40B4-BE49-F238E27FC236}">
                <a16:creationId xmlns:a16="http://schemas.microsoft.com/office/drawing/2014/main" id="{722E74DC-D1C0-4D53-92B1-F66D53C0D2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381"/>
          <a:stretch/>
        </p:blipFill>
        <p:spPr bwMode="auto">
          <a:xfrm>
            <a:off x="848759" y="1752842"/>
            <a:ext cx="2269769" cy="15896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096257F-BCE8-40EC-BBD4-79E8B5380D6E}"/>
              </a:ext>
            </a:extLst>
          </p:cNvPr>
          <p:cNvSpPr txBox="1"/>
          <p:nvPr/>
        </p:nvSpPr>
        <p:spPr>
          <a:xfrm>
            <a:off x="633389" y="3575838"/>
            <a:ext cx="2524469" cy="1200329"/>
          </a:xfrm>
          <a:prstGeom prst="rect">
            <a:avLst/>
          </a:prstGeom>
          <a:noFill/>
        </p:spPr>
        <p:txBody>
          <a:bodyPr wrap="square" rtlCol="0">
            <a:spAutoFit/>
          </a:bodyPr>
          <a:lstStyle/>
          <a:p>
            <a:r>
              <a:rPr lang="en-SG" dirty="0"/>
              <a:t>1</a:t>
            </a:r>
            <a:r>
              <a:rPr lang="en-SG" baseline="30000" dirty="0"/>
              <a:t>st</a:t>
            </a:r>
            <a:r>
              <a:rPr lang="en-SG" dirty="0"/>
              <a:t> Place:</a:t>
            </a:r>
          </a:p>
          <a:p>
            <a:r>
              <a:rPr lang="en-SG" dirty="0"/>
              <a:t>Floor Area Square Meter</a:t>
            </a:r>
          </a:p>
          <a:p>
            <a:r>
              <a:rPr lang="en-SG" dirty="0"/>
              <a:t>Value: </a:t>
            </a:r>
            <a:r>
              <a:rPr lang="en-SG" b="0" dirty="0">
                <a:solidFill>
                  <a:srgbClr val="000000"/>
                </a:solidFill>
                <a:effectLst/>
                <a:latin typeface="Helvetica Neue"/>
              </a:rPr>
              <a:t>0.188</a:t>
            </a:r>
            <a:endParaRPr lang="en-SG" dirty="0"/>
          </a:p>
          <a:p>
            <a:endParaRPr lang="en-SG" dirty="0"/>
          </a:p>
        </p:txBody>
      </p:sp>
      <p:pic>
        <p:nvPicPr>
          <p:cNvPr id="2060" name="Picture 12">
            <a:extLst>
              <a:ext uri="{FF2B5EF4-FFF2-40B4-BE49-F238E27FC236}">
                <a16:creationId xmlns:a16="http://schemas.microsoft.com/office/drawing/2014/main" id="{9BE8E346-30D0-4269-AEDB-A984D93F9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1471" y="1806607"/>
            <a:ext cx="2147458" cy="162239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7D45DA0-B8EB-401B-87EB-79A23E214702}"/>
              </a:ext>
            </a:extLst>
          </p:cNvPr>
          <p:cNvSpPr txBox="1"/>
          <p:nvPr/>
        </p:nvSpPr>
        <p:spPr>
          <a:xfrm>
            <a:off x="3681471" y="3683934"/>
            <a:ext cx="2396970" cy="923330"/>
          </a:xfrm>
          <a:prstGeom prst="rect">
            <a:avLst/>
          </a:prstGeom>
          <a:noFill/>
        </p:spPr>
        <p:txBody>
          <a:bodyPr wrap="square" rtlCol="0">
            <a:spAutoFit/>
          </a:bodyPr>
          <a:lstStyle/>
          <a:p>
            <a:r>
              <a:rPr lang="en-SG" dirty="0"/>
              <a:t>2</a:t>
            </a:r>
            <a:r>
              <a:rPr lang="en-SG" baseline="30000" dirty="0"/>
              <a:t>nd</a:t>
            </a:r>
            <a:r>
              <a:rPr lang="en-SG" dirty="0"/>
              <a:t> Place</a:t>
            </a:r>
          </a:p>
          <a:p>
            <a:r>
              <a:rPr lang="en-SG" dirty="0"/>
              <a:t>‘Special’ Flat Model</a:t>
            </a:r>
          </a:p>
          <a:p>
            <a:r>
              <a:rPr lang="en-SG" dirty="0"/>
              <a:t>Value: </a:t>
            </a:r>
            <a:r>
              <a:rPr lang="en-SG" b="0" i="0" dirty="0">
                <a:solidFill>
                  <a:srgbClr val="000000"/>
                </a:solidFill>
                <a:effectLst/>
                <a:latin typeface="Helvetica Neue"/>
              </a:rPr>
              <a:t>0.170</a:t>
            </a:r>
            <a:endParaRPr lang="en-SG" dirty="0"/>
          </a:p>
        </p:txBody>
      </p:sp>
      <p:pic>
        <p:nvPicPr>
          <p:cNvPr id="2056" name="Picture 8">
            <a:extLst>
              <a:ext uri="{FF2B5EF4-FFF2-40B4-BE49-F238E27FC236}">
                <a16:creationId xmlns:a16="http://schemas.microsoft.com/office/drawing/2014/main" id="{3E03768E-DB2D-492C-81A7-D35A8DB5E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3448" y="1752842"/>
            <a:ext cx="2640696" cy="188061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AA8DE92-37CD-489C-A45A-FCAF942792C1}"/>
              </a:ext>
            </a:extLst>
          </p:cNvPr>
          <p:cNvSpPr txBox="1"/>
          <p:nvPr/>
        </p:nvSpPr>
        <p:spPr>
          <a:xfrm>
            <a:off x="6515311" y="3683934"/>
            <a:ext cx="1986138" cy="1477328"/>
          </a:xfrm>
          <a:prstGeom prst="rect">
            <a:avLst/>
          </a:prstGeom>
          <a:noFill/>
        </p:spPr>
        <p:txBody>
          <a:bodyPr wrap="square" rtlCol="0">
            <a:spAutoFit/>
          </a:bodyPr>
          <a:lstStyle/>
          <a:p>
            <a:r>
              <a:rPr lang="en-SG" dirty="0"/>
              <a:t>3</a:t>
            </a:r>
            <a:r>
              <a:rPr lang="en-SG" baseline="30000" dirty="0"/>
              <a:t>rd</a:t>
            </a:r>
            <a:r>
              <a:rPr lang="en-SG" dirty="0"/>
              <a:t> Place</a:t>
            </a:r>
          </a:p>
          <a:p>
            <a:r>
              <a:rPr lang="en-SG" dirty="0"/>
              <a:t>Located in Central Region</a:t>
            </a:r>
          </a:p>
          <a:p>
            <a:r>
              <a:rPr lang="en-SG" dirty="0"/>
              <a:t>Value: </a:t>
            </a:r>
            <a:r>
              <a:rPr lang="en-SG" b="0" i="0" dirty="0">
                <a:solidFill>
                  <a:srgbClr val="000000"/>
                </a:solidFill>
                <a:effectLst/>
                <a:latin typeface="Helvetica Neue"/>
              </a:rPr>
              <a:t>0.136</a:t>
            </a:r>
            <a:endParaRPr lang="en-SG" dirty="0"/>
          </a:p>
          <a:p>
            <a:endParaRPr lang="en-SG" dirty="0"/>
          </a:p>
        </p:txBody>
      </p:sp>
      <p:sp>
        <p:nvSpPr>
          <p:cNvPr id="18" name="TextBox 17">
            <a:extLst>
              <a:ext uri="{FF2B5EF4-FFF2-40B4-BE49-F238E27FC236}">
                <a16:creationId xmlns:a16="http://schemas.microsoft.com/office/drawing/2014/main" id="{1E54A3AB-F4C1-42AD-99B1-C9D98081F6C9}"/>
              </a:ext>
            </a:extLst>
          </p:cNvPr>
          <p:cNvSpPr txBox="1"/>
          <p:nvPr/>
        </p:nvSpPr>
        <p:spPr>
          <a:xfrm>
            <a:off x="9161641" y="3766857"/>
            <a:ext cx="2396970" cy="1477328"/>
          </a:xfrm>
          <a:prstGeom prst="rect">
            <a:avLst/>
          </a:prstGeom>
          <a:noFill/>
        </p:spPr>
        <p:txBody>
          <a:bodyPr wrap="square" rtlCol="0">
            <a:spAutoFit/>
          </a:bodyPr>
          <a:lstStyle/>
          <a:p>
            <a:r>
              <a:rPr lang="en-SG" dirty="0"/>
              <a:t>4</a:t>
            </a:r>
            <a:r>
              <a:rPr lang="en-SG" baseline="30000" dirty="0"/>
              <a:t>th</a:t>
            </a:r>
            <a:r>
              <a:rPr lang="en-SG" dirty="0"/>
              <a:t>  Place</a:t>
            </a:r>
          </a:p>
          <a:p>
            <a:r>
              <a:rPr lang="en-SG" dirty="0"/>
              <a:t>Remaining Lease</a:t>
            </a:r>
          </a:p>
          <a:p>
            <a:r>
              <a:rPr lang="en-SG" dirty="0"/>
              <a:t>Value: 0.126</a:t>
            </a:r>
          </a:p>
          <a:p>
            <a:endParaRPr lang="en-SG" dirty="0"/>
          </a:p>
          <a:p>
            <a:endParaRPr lang="en-SG" dirty="0"/>
          </a:p>
        </p:txBody>
      </p:sp>
      <p:pic>
        <p:nvPicPr>
          <p:cNvPr id="2063" name="Picture 15">
            <a:extLst>
              <a:ext uri="{FF2B5EF4-FFF2-40B4-BE49-F238E27FC236}">
                <a16:creationId xmlns:a16="http://schemas.microsoft.com/office/drawing/2014/main" id="{1184317A-014B-4EBD-A89A-1C32F9A140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34144" y="1886242"/>
            <a:ext cx="2651965" cy="174721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DF4556C7-0122-48CD-87C4-FFFCDB93A0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9387" y="5083817"/>
            <a:ext cx="2679054" cy="15147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FF53F13-CB3C-4843-B706-960A4790BC48}"/>
              </a:ext>
            </a:extLst>
          </p:cNvPr>
          <p:cNvSpPr txBox="1"/>
          <p:nvPr/>
        </p:nvSpPr>
        <p:spPr>
          <a:xfrm>
            <a:off x="6214369" y="5244185"/>
            <a:ext cx="2396970" cy="1754326"/>
          </a:xfrm>
          <a:prstGeom prst="rect">
            <a:avLst/>
          </a:prstGeom>
          <a:noFill/>
        </p:spPr>
        <p:txBody>
          <a:bodyPr wrap="square" rtlCol="0">
            <a:spAutoFit/>
          </a:bodyPr>
          <a:lstStyle/>
          <a:p>
            <a:r>
              <a:rPr lang="en-SG" dirty="0"/>
              <a:t>5</a:t>
            </a:r>
            <a:r>
              <a:rPr lang="en-SG" baseline="30000" dirty="0"/>
              <a:t>th</a:t>
            </a:r>
            <a:r>
              <a:rPr lang="en-SG" dirty="0"/>
              <a:t>  Place</a:t>
            </a:r>
          </a:p>
          <a:p>
            <a:r>
              <a:rPr lang="en-SG" dirty="0"/>
              <a:t>Distance to Central (Raffles Place MRT)</a:t>
            </a:r>
          </a:p>
          <a:p>
            <a:r>
              <a:rPr lang="en-SG" dirty="0"/>
              <a:t>Value: 0.119</a:t>
            </a:r>
          </a:p>
          <a:p>
            <a:endParaRPr lang="en-SG" dirty="0"/>
          </a:p>
          <a:p>
            <a:endParaRPr lang="en-SG" dirty="0"/>
          </a:p>
        </p:txBody>
      </p:sp>
    </p:spTree>
    <p:extLst>
      <p:ext uri="{BB962C8B-B14F-4D97-AF65-F5344CB8AC3E}">
        <p14:creationId xmlns:p14="http://schemas.microsoft.com/office/powerpoint/2010/main" val="3004046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697114" y="92398"/>
            <a:ext cx="8263631" cy="826945"/>
          </a:xfrm>
        </p:spPr>
        <p:txBody>
          <a:bodyPr/>
          <a:lstStyle/>
          <a:p>
            <a:r>
              <a:rPr lang="en-SG" dirty="0"/>
              <a:t>LINEAR Regression: Coefficients</a:t>
            </a:r>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6" name="TextBox 5">
            <a:extLst>
              <a:ext uri="{FF2B5EF4-FFF2-40B4-BE49-F238E27FC236}">
                <a16:creationId xmlns:a16="http://schemas.microsoft.com/office/drawing/2014/main" id="{3DC4451A-66A1-44C2-83C6-31A649902233}"/>
              </a:ext>
            </a:extLst>
          </p:cNvPr>
          <p:cNvSpPr txBox="1"/>
          <p:nvPr/>
        </p:nvSpPr>
        <p:spPr>
          <a:xfrm>
            <a:off x="1866466" y="1209464"/>
            <a:ext cx="2652503" cy="461665"/>
          </a:xfrm>
          <a:prstGeom prst="rect">
            <a:avLst/>
          </a:prstGeom>
          <a:noFill/>
        </p:spPr>
        <p:txBody>
          <a:bodyPr wrap="square" rtlCol="0">
            <a:spAutoFit/>
          </a:bodyPr>
          <a:lstStyle/>
          <a:p>
            <a:r>
              <a:rPr lang="en-SG" sz="2400" dirty="0"/>
              <a:t>Moderate Drivers:</a:t>
            </a:r>
          </a:p>
        </p:txBody>
      </p:sp>
      <p:sp>
        <p:nvSpPr>
          <p:cNvPr id="13" name="TextBox 12">
            <a:extLst>
              <a:ext uri="{FF2B5EF4-FFF2-40B4-BE49-F238E27FC236}">
                <a16:creationId xmlns:a16="http://schemas.microsoft.com/office/drawing/2014/main" id="{E3C5B73A-47F6-46CB-9EC2-DF9F05C7DE80}"/>
              </a:ext>
            </a:extLst>
          </p:cNvPr>
          <p:cNvSpPr txBox="1"/>
          <p:nvPr/>
        </p:nvSpPr>
        <p:spPr>
          <a:xfrm>
            <a:off x="6680077" y="1849739"/>
            <a:ext cx="4515742" cy="3785652"/>
          </a:xfrm>
          <a:prstGeom prst="rect">
            <a:avLst/>
          </a:prstGeom>
          <a:noFill/>
        </p:spPr>
        <p:txBody>
          <a:bodyPr wrap="square" rtlCol="0">
            <a:spAutoFit/>
          </a:bodyPr>
          <a:lstStyle/>
          <a:p>
            <a:pPr marL="342900" indent="-342900">
              <a:buFont typeface="Arial" panose="020B0604020202020204" pitchFamily="34" charset="0"/>
              <a:buChar char="•"/>
            </a:pPr>
            <a:r>
              <a:rPr lang="en-SG" sz="2400" dirty="0"/>
              <a:t>Number of MRTs within 2km </a:t>
            </a:r>
          </a:p>
          <a:p>
            <a:pPr marL="342900" indent="-342900">
              <a:buFont typeface="Arial" panose="020B0604020202020204" pitchFamily="34" charset="0"/>
              <a:buChar char="•"/>
            </a:pPr>
            <a:r>
              <a:rPr lang="en-SG" sz="2400" dirty="0"/>
              <a:t>Number of Hawkers within 2km</a:t>
            </a:r>
          </a:p>
          <a:p>
            <a:pPr marL="342900" indent="-342900">
              <a:buFont typeface="Arial" panose="020B0604020202020204" pitchFamily="34" charset="0"/>
              <a:buChar char="•"/>
            </a:pPr>
            <a:r>
              <a:rPr lang="en-SG" sz="2400" dirty="0"/>
              <a:t>Distance to nearest school</a:t>
            </a:r>
          </a:p>
          <a:p>
            <a:pPr marL="342900" indent="-342900">
              <a:buFont typeface="Arial" panose="020B0604020202020204" pitchFamily="34" charset="0"/>
              <a:buChar char="•"/>
            </a:pPr>
            <a:r>
              <a:rPr lang="en-SG" sz="2400" dirty="0"/>
              <a:t>Model Type: Apartment</a:t>
            </a:r>
          </a:p>
          <a:p>
            <a:pPr marL="342900" indent="-342900">
              <a:buFont typeface="Arial" panose="020B0604020202020204" pitchFamily="34" charset="0"/>
              <a:buChar char="•"/>
            </a:pPr>
            <a:r>
              <a:rPr lang="en-SG" sz="2400" dirty="0"/>
              <a:t>Distance to nearest Supermarket</a:t>
            </a:r>
          </a:p>
          <a:p>
            <a:pPr marL="342900" indent="-342900">
              <a:buFont typeface="Arial" panose="020B0604020202020204" pitchFamily="34" charset="0"/>
              <a:buChar char="•"/>
            </a:pPr>
            <a:r>
              <a:rPr lang="en-SG" sz="2400" dirty="0"/>
              <a:t>Number of schools within 2km</a:t>
            </a:r>
          </a:p>
          <a:p>
            <a:pPr marL="342900" indent="-342900">
              <a:buFont typeface="Arial" panose="020B0604020202020204" pitchFamily="34" charset="0"/>
              <a:buChar char="•"/>
            </a:pPr>
            <a:r>
              <a:rPr lang="en-SG" sz="2400" dirty="0"/>
              <a:t>Number of supermarkets within 2km</a:t>
            </a:r>
          </a:p>
        </p:txBody>
      </p:sp>
      <p:sp>
        <p:nvSpPr>
          <p:cNvPr id="15" name="TextBox 14">
            <a:extLst>
              <a:ext uri="{FF2B5EF4-FFF2-40B4-BE49-F238E27FC236}">
                <a16:creationId xmlns:a16="http://schemas.microsoft.com/office/drawing/2014/main" id="{176ED6FD-2482-4677-B8FB-805D0A54ABBB}"/>
              </a:ext>
            </a:extLst>
          </p:cNvPr>
          <p:cNvSpPr txBox="1"/>
          <p:nvPr/>
        </p:nvSpPr>
        <p:spPr>
          <a:xfrm>
            <a:off x="996181" y="1961251"/>
            <a:ext cx="4393074" cy="4524315"/>
          </a:xfrm>
          <a:prstGeom prst="rect">
            <a:avLst/>
          </a:prstGeom>
          <a:noFill/>
        </p:spPr>
        <p:txBody>
          <a:bodyPr wrap="square" rtlCol="0">
            <a:spAutoFit/>
          </a:bodyPr>
          <a:lstStyle/>
          <a:p>
            <a:pPr marL="342900" indent="-342900">
              <a:buFont typeface="Arial" panose="020B0604020202020204" pitchFamily="34" charset="0"/>
              <a:buChar char="•"/>
            </a:pPr>
            <a:r>
              <a:rPr lang="en-SG" sz="2400" dirty="0"/>
              <a:t>East Region</a:t>
            </a:r>
          </a:p>
          <a:p>
            <a:pPr marL="342900" indent="-342900">
              <a:buFont typeface="Arial" panose="020B0604020202020204" pitchFamily="34" charset="0"/>
              <a:buChar char="•"/>
            </a:pPr>
            <a:r>
              <a:rPr lang="en-SG" sz="2400" dirty="0"/>
              <a:t>Distance to nearest hawker</a:t>
            </a:r>
          </a:p>
          <a:p>
            <a:pPr marL="342900" indent="-342900">
              <a:buFont typeface="Arial" panose="020B0604020202020204" pitchFamily="34" charset="0"/>
              <a:buChar char="•"/>
            </a:pPr>
            <a:r>
              <a:rPr lang="en-SG" sz="2400" dirty="0"/>
              <a:t>Model: New Generation</a:t>
            </a:r>
          </a:p>
          <a:p>
            <a:pPr marL="342900" indent="-342900">
              <a:buFont typeface="Arial" panose="020B0604020202020204" pitchFamily="34" charset="0"/>
              <a:buChar char="•"/>
            </a:pPr>
            <a:r>
              <a:rPr lang="en-SG" sz="2400" dirty="0"/>
              <a:t>Flat Type (number of rooms)</a:t>
            </a:r>
          </a:p>
          <a:p>
            <a:pPr marL="342900" indent="-342900">
              <a:buFont typeface="Arial" panose="020B0604020202020204" pitchFamily="34" charset="0"/>
              <a:buChar char="•"/>
            </a:pPr>
            <a:r>
              <a:rPr lang="en-SG" sz="2400" dirty="0"/>
              <a:t>West Region</a:t>
            </a:r>
          </a:p>
          <a:p>
            <a:pPr marL="342900" indent="-342900">
              <a:buFont typeface="Arial" panose="020B0604020202020204" pitchFamily="34" charset="0"/>
              <a:buChar char="•"/>
            </a:pPr>
            <a:r>
              <a:rPr lang="en-SG" sz="2400" dirty="0"/>
              <a:t>Model: Maisonette</a:t>
            </a:r>
          </a:p>
          <a:p>
            <a:pPr marL="342900" indent="-342900">
              <a:buFont typeface="Arial" panose="020B0604020202020204" pitchFamily="34" charset="0"/>
              <a:buChar char="•"/>
            </a:pPr>
            <a:r>
              <a:rPr lang="en-SG" sz="2400" dirty="0"/>
              <a:t>Model: Premium Apartment</a:t>
            </a:r>
          </a:p>
          <a:p>
            <a:pPr marL="342900" indent="-342900">
              <a:buFont typeface="Arial" panose="020B0604020202020204" pitchFamily="34" charset="0"/>
              <a:buChar char="•"/>
            </a:pPr>
            <a:r>
              <a:rPr lang="en-SG" sz="2400" dirty="0"/>
              <a:t>Distance to nearest MRT</a:t>
            </a:r>
          </a:p>
          <a:p>
            <a:pPr marL="342900" indent="-342900">
              <a:buFont typeface="Arial" panose="020B0604020202020204" pitchFamily="34" charset="0"/>
              <a:buChar char="•"/>
            </a:pPr>
            <a:r>
              <a:rPr lang="en-SG" sz="2400" dirty="0"/>
              <a:t>Model: Model A</a:t>
            </a:r>
          </a:p>
          <a:p>
            <a:pPr marL="342900" indent="-342900">
              <a:buFont typeface="Arial" panose="020B0604020202020204" pitchFamily="34" charset="0"/>
              <a:buChar char="•"/>
            </a:pPr>
            <a:endParaRPr lang="en-SG" sz="2400" dirty="0"/>
          </a:p>
          <a:p>
            <a:pPr marL="342900" indent="-342900">
              <a:buFont typeface="Arial" panose="020B0604020202020204" pitchFamily="34" charset="0"/>
              <a:buChar char="•"/>
            </a:pPr>
            <a:endParaRPr lang="en-SG" sz="2400" dirty="0"/>
          </a:p>
          <a:p>
            <a:pPr marL="342900" indent="-342900">
              <a:buFont typeface="Arial" panose="020B0604020202020204" pitchFamily="34" charset="0"/>
              <a:buChar char="•"/>
            </a:pPr>
            <a:endParaRPr lang="en-SG" sz="2400" dirty="0"/>
          </a:p>
        </p:txBody>
      </p:sp>
      <p:sp>
        <p:nvSpPr>
          <p:cNvPr id="16" name="TextBox 15">
            <a:extLst>
              <a:ext uri="{FF2B5EF4-FFF2-40B4-BE49-F238E27FC236}">
                <a16:creationId xmlns:a16="http://schemas.microsoft.com/office/drawing/2014/main" id="{6B63F084-7911-47BD-BFE4-CCCBF38B5E8A}"/>
              </a:ext>
            </a:extLst>
          </p:cNvPr>
          <p:cNvSpPr txBox="1"/>
          <p:nvPr/>
        </p:nvSpPr>
        <p:spPr>
          <a:xfrm>
            <a:off x="6951189" y="1249596"/>
            <a:ext cx="2652503" cy="461665"/>
          </a:xfrm>
          <a:prstGeom prst="rect">
            <a:avLst/>
          </a:prstGeom>
          <a:noFill/>
        </p:spPr>
        <p:txBody>
          <a:bodyPr wrap="square" rtlCol="0">
            <a:spAutoFit/>
          </a:bodyPr>
          <a:lstStyle/>
          <a:p>
            <a:r>
              <a:rPr lang="en-SG" sz="2400" dirty="0"/>
              <a:t>Weak Drivers:</a:t>
            </a:r>
          </a:p>
        </p:txBody>
      </p:sp>
    </p:spTree>
    <p:extLst>
      <p:ext uri="{BB962C8B-B14F-4D97-AF65-F5344CB8AC3E}">
        <p14:creationId xmlns:p14="http://schemas.microsoft.com/office/powerpoint/2010/main" val="2931715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4" y="214604"/>
            <a:ext cx="8263631" cy="957895"/>
          </a:xfrm>
        </p:spPr>
        <p:txBody>
          <a:bodyPr/>
          <a:lstStyle/>
          <a:p>
            <a:r>
              <a:rPr lang="en-SG" dirty="0"/>
              <a:t>Random forest</a:t>
            </a:r>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185131" y="1415807"/>
            <a:ext cx="11818776" cy="4945224"/>
          </a:xfrm>
        </p:spPr>
        <p:txBody>
          <a:bodyPr/>
          <a:lstStyle/>
          <a:p>
            <a:r>
              <a:rPr lang="en-SG" dirty="0"/>
              <a:t>Next, we fit Random Forest Regressor with Out-Of-Bag Score</a:t>
            </a:r>
          </a:p>
          <a:p>
            <a:endParaRPr lang="en-SG" dirty="0"/>
          </a:p>
        </p:txBody>
      </p:sp>
      <p:pic>
        <p:nvPicPr>
          <p:cNvPr id="6" name="Picture 5">
            <a:extLst>
              <a:ext uri="{FF2B5EF4-FFF2-40B4-BE49-F238E27FC236}">
                <a16:creationId xmlns:a16="http://schemas.microsoft.com/office/drawing/2014/main" id="{46C2F7DC-31D8-4246-B604-71AFD5C8F6DB}"/>
              </a:ext>
            </a:extLst>
          </p:cNvPr>
          <p:cNvPicPr>
            <a:picLocks noChangeAspect="1"/>
          </p:cNvPicPr>
          <p:nvPr/>
        </p:nvPicPr>
        <p:blipFill>
          <a:blip r:embed="rId3"/>
          <a:stretch>
            <a:fillRect/>
          </a:stretch>
        </p:blipFill>
        <p:spPr>
          <a:xfrm>
            <a:off x="5837554" y="2309096"/>
            <a:ext cx="5553075" cy="3686175"/>
          </a:xfrm>
          <a:prstGeom prst="rect">
            <a:avLst/>
          </a:prstGeom>
        </p:spPr>
      </p:pic>
      <p:sp>
        <p:nvSpPr>
          <p:cNvPr id="9" name="TextBox 8">
            <a:extLst>
              <a:ext uri="{FF2B5EF4-FFF2-40B4-BE49-F238E27FC236}">
                <a16:creationId xmlns:a16="http://schemas.microsoft.com/office/drawing/2014/main" id="{82DB1080-5D6A-474D-969B-48B33C45B9E7}"/>
              </a:ext>
            </a:extLst>
          </p:cNvPr>
          <p:cNvSpPr txBox="1"/>
          <p:nvPr/>
        </p:nvSpPr>
        <p:spPr>
          <a:xfrm>
            <a:off x="883919" y="2674856"/>
            <a:ext cx="4254847" cy="1477328"/>
          </a:xfrm>
          <a:prstGeom prst="rect">
            <a:avLst/>
          </a:prstGeom>
          <a:noFill/>
        </p:spPr>
        <p:txBody>
          <a:bodyPr wrap="square" rtlCol="0">
            <a:spAutoFit/>
          </a:bodyPr>
          <a:lstStyle/>
          <a:p>
            <a:r>
              <a:rPr lang="en-SG" dirty="0">
                <a:latin typeface="Arial" panose="020B0604020202020204" pitchFamily="34" charset="0"/>
                <a:cs typeface="Arial" panose="020B0604020202020204" pitchFamily="34" charset="0"/>
              </a:rPr>
              <a:t>Results:</a:t>
            </a:r>
          </a:p>
          <a:p>
            <a:r>
              <a:rPr lang="en-SG" dirty="0">
                <a:latin typeface="Arial" panose="020B0604020202020204" pitchFamily="34" charset="0"/>
                <a:cs typeface="Arial" panose="020B0604020202020204" pitchFamily="34" charset="0"/>
              </a:rPr>
              <a:t>OOB R2 Score: 0.965</a:t>
            </a:r>
          </a:p>
          <a:p>
            <a:r>
              <a:rPr lang="en-SG" dirty="0">
                <a:latin typeface="Arial" panose="020B0604020202020204" pitchFamily="34" charset="0"/>
                <a:cs typeface="Arial" panose="020B0604020202020204" pitchFamily="34" charset="0"/>
              </a:rPr>
              <a:t>Test Data R2 Score: 0.966</a:t>
            </a:r>
          </a:p>
          <a:p>
            <a:r>
              <a:rPr lang="en-SG" dirty="0">
                <a:latin typeface="Arial" panose="020B0604020202020204" pitchFamily="34" charset="0"/>
                <a:cs typeface="Arial" panose="020B0604020202020204" pitchFamily="34" charset="0"/>
              </a:rPr>
              <a:t>Test Data Mean Absolute Error: 0.045 </a:t>
            </a:r>
          </a:p>
          <a:p>
            <a:endParaRPr lang="en-SG" dirty="0"/>
          </a:p>
        </p:txBody>
      </p:sp>
    </p:spTree>
    <p:extLst>
      <p:ext uri="{BB962C8B-B14F-4D97-AF65-F5344CB8AC3E}">
        <p14:creationId xmlns:p14="http://schemas.microsoft.com/office/powerpoint/2010/main" val="1095249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DCE61-8938-46B2-A702-1C573F3D6B51}"/>
              </a:ext>
            </a:extLst>
          </p:cNvPr>
          <p:cNvSpPr>
            <a:spLocks noGrp="1"/>
          </p:cNvSpPr>
          <p:nvPr>
            <p:ph type="title"/>
          </p:nvPr>
        </p:nvSpPr>
        <p:spPr>
          <a:xfrm>
            <a:off x="1962703" y="118143"/>
            <a:ext cx="8263631" cy="562578"/>
          </a:xfrm>
        </p:spPr>
        <p:txBody>
          <a:bodyPr>
            <a:normAutofit fontScale="90000"/>
          </a:bodyPr>
          <a:lstStyle/>
          <a:p>
            <a:r>
              <a:rPr lang="en-SG" dirty="0"/>
              <a:t>Random forest</a:t>
            </a:r>
          </a:p>
        </p:txBody>
      </p:sp>
      <p:sp>
        <p:nvSpPr>
          <p:cNvPr id="4" name="TextBox 3">
            <a:extLst>
              <a:ext uri="{FF2B5EF4-FFF2-40B4-BE49-F238E27FC236}">
                <a16:creationId xmlns:a16="http://schemas.microsoft.com/office/drawing/2014/main" id="{5870F034-B588-44A5-95D1-36515EA37C7D}"/>
              </a:ext>
            </a:extLst>
          </p:cNvPr>
          <p:cNvSpPr txBox="1"/>
          <p:nvPr/>
        </p:nvSpPr>
        <p:spPr>
          <a:xfrm>
            <a:off x="5637320" y="2974019"/>
            <a:ext cx="914400" cy="914400"/>
          </a:xfrm>
          <a:prstGeom prst="rect">
            <a:avLst/>
          </a:prstGeom>
          <a:noFill/>
        </p:spPr>
        <p:txBody>
          <a:bodyPr vert="eaVert" wrap="square" rtlCol="0">
            <a:spAutoFit/>
          </a:bodyPr>
          <a:lstStyle/>
          <a:p>
            <a:endParaRPr lang="en-SG" dirty="0"/>
          </a:p>
        </p:txBody>
      </p:sp>
      <p:sp>
        <p:nvSpPr>
          <p:cNvPr id="5" name="TextBox 4">
            <a:extLst>
              <a:ext uri="{FF2B5EF4-FFF2-40B4-BE49-F238E27FC236}">
                <a16:creationId xmlns:a16="http://schemas.microsoft.com/office/drawing/2014/main" id="{205F38E4-FEA2-407F-9F61-DCA557FDA1C0}"/>
              </a:ext>
            </a:extLst>
          </p:cNvPr>
          <p:cNvSpPr txBox="1"/>
          <p:nvPr/>
        </p:nvSpPr>
        <p:spPr>
          <a:xfrm>
            <a:off x="6951189" y="0"/>
            <a:ext cx="461665" cy="92398"/>
          </a:xfrm>
          <a:prstGeom prst="rect">
            <a:avLst/>
          </a:prstGeom>
          <a:noFill/>
        </p:spPr>
        <p:txBody>
          <a:bodyPr vert="eaVert" wrap="none" rtlCol="0">
            <a:spAutoFit/>
          </a:bodyPr>
          <a:lstStyle/>
          <a:p>
            <a:endParaRPr lang="en-SG" dirty="0"/>
          </a:p>
        </p:txBody>
      </p:sp>
      <p:sp>
        <p:nvSpPr>
          <p:cNvPr id="7" name="Content Placeholder 6">
            <a:extLst>
              <a:ext uri="{FF2B5EF4-FFF2-40B4-BE49-F238E27FC236}">
                <a16:creationId xmlns:a16="http://schemas.microsoft.com/office/drawing/2014/main" id="{7DF59FD5-A2EF-4296-B700-3B5FC1830FC6}"/>
              </a:ext>
            </a:extLst>
          </p:cNvPr>
          <p:cNvSpPr>
            <a:spLocks noGrp="1"/>
          </p:cNvSpPr>
          <p:nvPr>
            <p:ph idx="1"/>
          </p:nvPr>
        </p:nvSpPr>
        <p:spPr>
          <a:xfrm>
            <a:off x="256251" y="706466"/>
            <a:ext cx="11818776" cy="4945224"/>
          </a:xfrm>
        </p:spPr>
        <p:txBody>
          <a:bodyPr/>
          <a:lstStyle/>
          <a:p>
            <a:r>
              <a:rPr lang="en-SG" dirty="0"/>
              <a:t>Feature </a:t>
            </a:r>
            <a:r>
              <a:rPr lang="en-SG" dirty="0" err="1"/>
              <a:t>Importances</a:t>
            </a:r>
            <a:endParaRPr lang="en-SG" dirty="0"/>
          </a:p>
          <a:p>
            <a:endParaRPr lang="en-SG" dirty="0"/>
          </a:p>
        </p:txBody>
      </p:sp>
      <p:pic>
        <p:nvPicPr>
          <p:cNvPr id="8" name="Picture 7">
            <a:extLst>
              <a:ext uri="{FF2B5EF4-FFF2-40B4-BE49-F238E27FC236}">
                <a16:creationId xmlns:a16="http://schemas.microsoft.com/office/drawing/2014/main" id="{A1CBFCB8-988E-4F71-B4BD-DB891D3B0FA2}"/>
              </a:ext>
            </a:extLst>
          </p:cNvPr>
          <p:cNvPicPr>
            <a:picLocks noChangeAspect="1"/>
          </p:cNvPicPr>
          <p:nvPr/>
        </p:nvPicPr>
        <p:blipFill>
          <a:blip r:embed="rId3"/>
          <a:stretch>
            <a:fillRect/>
          </a:stretch>
        </p:blipFill>
        <p:spPr>
          <a:xfrm>
            <a:off x="256251" y="1061530"/>
            <a:ext cx="11241907" cy="5653777"/>
          </a:xfrm>
          <a:prstGeom prst="rect">
            <a:avLst/>
          </a:prstGeom>
        </p:spPr>
      </p:pic>
    </p:spTree>
    <p:extLst>
      <p:ext uri="{BB962C8B-B14F-4D97-AF65-F5344CB8AC3E}">
        <p14:creationId xmlns:p14="http://schemas.microsoft.com/office/powerpoint/2010/main" val="4176822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FC5E-912F-4FDF-9942-CF896096CFF6}"/>
              </a:ext>
            </a:extLst>
          </p:cNvPr>
          <p:cNvSpPr>
            <a:spLocks noGrp="1"/>
          </p:cNvSpPr>
          <p:nvPr>
            <p:ph type="title"/>
          </p:nvPr>
        </p:nvSpPr>
        <p:spPr>
          <a:xfrm>
            <a:off x="1956816" y="182372"/>
            <a:ext cx="7729728" cy="538988"/>
          </a:xfrm>
        </p:spPr>
        <p:txBody>
          <a:bodyPr>
            <a:normAutofit fontScale="90000"/>
          </a:bodyPr>
          <a:lstStyle/>
          <a:p>
            <a:r>
              <a:rPr lang="en-SG" dirty="0"/>
              <a:t>Conclusion</a:t>
            </a:r>
          </a:p>
        </p:txBody>
      </p:sp>
      <p:sp>
        <p:nvSpPr>
          <p:cNvPr id="3" name="Content Placeholder 2">
            <a:extLst>
              <a:ext uri="{FF2B5EF4-FFF2-40B4-BE49-F238E27FC236}">
                <a16:creationId xmlns:a16="http://schemas.microsoft.com/office/drawing/2014/main" id="{7E08F1F6-A201-4560-AD95-780EB3334591}"/>
              </a:ext>
            </a:extLst>
          </p:cNvPr>
          <p:cNvSpPr>
            <a:spLocks noGrp="1"/>
          </p:cNvSpPr>
          <p:nvPr>
            <p:ph idx="1"/>
          </p:nvPr>
        </p:nvSpPr>
        <p:spPr>
          <a:xfrm>
            <a:off x="294640" y="863600"/>
            <a:ext cx="11897360" cy="5812028"/>
          </a:xfrm>
        </p:spPr>
        <p:txBody>
          <a:bodyPr/>
          <a:lstStyle/>
          <a:p>
            <a:r>
              <a:rPr lang="en-SG" dirty="0">
                <a:latin typeface="Arial" panose="020B0604020202020204" pitchFamily="34" charset="0"/>
                <a:cs typeface="Arial" panose="020B0604020202020204" pitchFamily="34" charset="0"/>
              </a:rPr>
              <a:t>Consistently strong drivers of house prices are:</a:t>
            </a:r>
          </a:p>
          <a:p>
            <a:pPr lvl="2"/>
            <a:r>
              <a:rPr lang="en-SG" dirty="0">
                <a:latin typeface="Arial" panose="020B0604020202020204" pitchFamily="34" charset="0"/>
                <a:cs typeface="Arial" panose="020B0604020202020204" pitchFamily="34" charset="0"/>
              </a:rPr>
              <a:t>1. Floor Area</a:t>
            </a:r>
          </a:p>
          <a:p>
            <a:pPr lvl="2"/>
            <a:r>
              <a:rPr lang="en-SG" dirty="0">
                <a:latin typeface="Arial" panose="020B0604020202020204" pitchFamily="34" charset="0"/>
                <a:cs typeface="Arial" panose="020B0604020202020204" pitchFamily="34" charset="0"/>
              </a:rPr>
              <a:t>2. Region (Central Area)</a:t>
            </a:r>
          </a:p>
          <a:p>
            <a:pPr lvl="2"/>
            <a:r>
              <a:rPr lang="en-SG" dirty="0">
                <a:latin typeface="Arial" panose="020B0604020202020204" pitchFamily="34" charset="0"/>
                <a:cs typeface="Arial" panose="020B0604020202020204" pitchFamily="34" charset="0"/>
              </a:rPr>
              <a:t>3. Flat Model (DBSS, SIS2)</a:t>
            </a:r>
          </a:p>
          <a:p>
            <a:pPr lvl="2"/>
            <a:r>
              <a:rPr lang="en-SG" dirty="0">
                <a:latin typeface="Arial" panose="020B0604020202020204" pitchFamily="34" charset="0"/>
                <a:cs typeface="Arial" panose="020B0604020202020204" pitchFamily="34" charset="0"/>
              </a:rPr>
              <a:t>4. Remaining Lease Years</a:t>
            </a:r>
          </a:p>
          <a:p>
            <a:pPr lvl="2"/>
            <a:r>
              <a:rPr lang="en-SG" dirty="0">
                <a:latin typeface="Arial" panose="020B0604020202020204" pitchFamily="34" charset="0"/>
                <a:cs typeface="Arial" panose="020B0604020202020204" pitchFamily="34" charset="0"/>
              </a:rPr>
              <a:t>5. Distance to Central</a:t>
            </a:r>
          </a:p>
          <a:p>
            <a:r>
              <a:rPr lang="en-SG" dirty="0">
                <a:latin typeface="Arial" panose="020B0604020202020204" pitchFamily="34" charset="0"/>
                <a:cs typeface="Arial" panose="020B0604020202020204" pitchFamily="34" charset="0"/>
              </a:rPr>
              <a:t>Distance to other amenities, like supermarkets and </a:t>
            </a:r>
            <a:r>
              <a:rPr lang="en-SG" dirty="0" err="1">
                <a:latin typeface="Arial" panose="020B0604020202020204" pitchFamily="34" charset="0"/>
                <a:cs typeface="Arial" panose="020B0604020202020204" pitchFamily="34" charset="0"/>
              </a:rPr>
              <a:t>mrt</a:t>
            </a:r>
            <a:r>
              <a:rPr lang="en-SG" dirty="0">
                <a:latin typeface="Arial" panose="020B0604020202020204" pitchFamily="34" charset="0"/>
                <a:cs typeface="Arial" panose="020B0604020202020204" pitchFamily="34" charset="0"/>
              </a:rPr>
              <a:t>, do not seem to be strong predictors of price</a:t>
            </a:r>
          </a:p>
          <a:p>
            <a:pPr marL="0" indent="0">
              <a:buNone/>
            </a:pPr>
            <a:r>
              <a:rPr lang="en-SG" dirty="0">
                <a:latin typeface="Arial" panose="020B0604020202020204" pitchFamily="34" charset="0"/>
                <a:cs typeface="Arial" panose="020B0604020202020204" pitchFamily="34" charset="0"/>
              </a:rPr>
              <a:t> </a:t>
            </a:r>
            <a:r>
              <a:rPr lang="en-SG" b="1" dirty="0">
                <a:latin typeface="Arial" panose="020B0604020202020204" pitchFamily="34" charset="0"/>
                <a:cs typeface="Arial" panose="020B0604020202020204" pitchFamily="34" charset="0"/>
              </a:rPr>
              <a:t>Limitations:</a:t>
            </a:r>
          </a:p>
          <a:p>
            <a:pPr lvl="1"/>
            <a:r>
              <a:rPr lang="en-SG" dirty="0">
                <a:latin typeface="Arial" panose="020B0604020202020204" pitchFamily="34" charset="0"/>
                <a:cs typeface="Arial" panose="020B0604020202020204" pitchFamily="34" charset="0"/>
              </a:rPr>
              <a:t>Linear Model assumes a linear relationship. However, in reality, rarely ever completely linear</a:t>
            </a:r>
          </a:p>
          <a:p>
            <a:pPr marL="0" indent="0">
              <a:buNone/>
            </a:pPr>
            <a:r>
              <a:rPr lang="en-SG" b="1" dirty="0">
                <a:latin typeface="Arial" panose="020B0604020202020204" pitchFamily="34" charset="0"/>
                <a:cs typeface="Arial" panose="020B0604020202020204" pitchFamily="34" charset="0"/>
              </a:rPr>
              <a:t>Future Directions</a:t>
            </a:r>
            <a:r>
              <a:rPr lang="en-SG" dirty="0">
                <a:latin typeface="Arial" panose="020B0604020202020204" pitchFamily="34" charset="0"/>
                <a:cs typeface="Arial" panose="020B0604020202020204" pitchFamily="34" charset="0"/>
              </a:rPr>
              <a:t>:</a:t>
            </a:r>
          </a:p>
          <a:p>
            <a:pPr lvl="1"/>
            <a:r>
              <a:rPr lang="en-SG" dirty="0">
                <a:latin typeface="Arial" panose="020B0604020202020204" pitchFamily="34" charset="0"/>
                <a:cs typeface="Arial" panose="020B0604020202020204" pitchFamily="34" charset="0"/>
              </a:rPr>
              <a:t>Compute travelling time with the use of public transport, instead of using distance</a:t>
            </a:r>
          </a:p>
          <a:p>
            <a:pPr lvl="1"/>
            <a:r>
              <a:rPr lang="en-SG" dirty="0">
                <a:latin typeface="Arial" panose="020B0604020202020204" pitchFamily="34" charset="0"/>
                <a:cs typeface="Arial" panose="020B0604020202020204" pitchFamily="34" charset="0"/>
              </a:rPr>
              <a:t>Filter out expensive houses, and see if distance to amenities coefficients increase in importance</a:t>
            </a:r>
          </a:p>
          <a:p>
            <a:pPr lvl="1"/>
            <a:r>
              <a:rPr lang="en-SG" dirty="0">
                <a:latin typeface="Arial" panose="020B0604020202020204" pitchFamily="34" charset="0"/>
                <a:cs typeface="Arial" panose="020B0604020202020204" pitchFamily="34" charset="0"/>
              </a:rPr>
              <a:t>Use Price per Square Feet instead of </a:t>
            </a:r>
            <a:r>
              <a:rPr lang="en-SG" dirty="0" err="1">
                <a:latin typeface="Arial" panose="020B0604020202020204" pitchFamily="34" charset="0"/>
                <a:cs typeface="Arial" panose="020B0604020202020204" pitchFamily="34" charset="0"/>
              </a:rPr>
              <a:t>real_price</a:t>
            </a:r>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a:p>
            <a:pPr marL="228600" lvl="1" indent="0">
              <a:buNone/>
            </a:pPr>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a:p>
            <a:pPr lvl="1"/>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9298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7987-2565-4B4A-9D4F-E7F81183E65C}"/>
              </a:ext>
            </a:extLst>
          </p:cNvPr>
          <p:cNvSpPr>
            <a:spLocks noGrp="1"/>
          </p:cNvSpPr>
          <p:nvPr>
            <p:ph type="title"/>
          </p:nvPr>
        </p:nvSpPr>
        <p:spPr>
          <a:xfrm>
            <a:off x="2089093" y="254479"/>
            <a:ext cx="7729728" cy="1188720"/>
          </a:xfrm>
        </p:spPr>
        <p:txBody>
          <a:bodyPr/>
          <a:lstStyle/>
          <a:p>
            <a:r>
              <a:rPr lang="en-SG" dirty="0"/>
              <a:t>The Data</a:t>
            </a:r>
          </a:p>
        </p:txBody>
      </p:sp>
      <p:pic>
        <p:nvPicPr>
          <p:cNvPr id="5" name="Content Placeholder 4">
            <a:extLst>
              <a:ext uri="{FF2B5EF4-FFF2-40B4-BE49-F238E27FC236}">
                <a16:creationId xmlns:a16="http://schemas.microsoft.com/office/drawing/2014/main" id="{21A75061-8B29-4FDD-82BD-8B7A3797E669}"/>
              </a:ext>
            </a:extLst>
          </p:cNvPr>
          <p:cNvPicPr>
            <a:picLocks noGrp="1" noChangeAspect="1"/>
          </p:cNvPicPr>
          <p:nvPr>
            <p:ph idx="1"/>
          </p:nvPr>
        </p:nvPicPr>
        <p:blipFill>
          <a:blip r:embed="rId2"/>
          <a:stretch>
            <a:fillRect/>
          </a:stretch>
        </p:blipFill>
        <p:spPr>
          <a:xfrm>
            <a:off x="2087696" y="1629186"/>
            <a:ext cx="7731125" cy="3055803"/>
          </a:xfrm>
        </p:spPr>
      </p:pic>
      <p:sp>
        <p:nvSpPr>
          <p:cNvPr id="6" name="TextBox 5">
            <a:extLst>
              <a:ext uri="{FF2B5EF4-FFF2-40B4-BE49-F238E27FC236}">
                <a16:creationId xmlns:a16="http://schemas.microsoft.com/office/drawing/2014/main" id="{ACD22881-02A0-4A06-A241-669A20F514ED}"/>
              </a:ext>
            </a:extLst>
          </p:cNvPr>
          <p:cNvSpPr txBox="1"/>
          <p:nvPr/>
        </p:nvSpPr>
        <p:spPr>
          <a:xfrm>
            <a:off x="2201662" y="4870976"/>
            <a:ext cx="7990021" cy="1200329"/>
          </a:xfrm>
          <a:prstGeom prst="rect">
            <a:avLst/>
          </a:prstGeom>
          <a:noFill/>
        </p:spPr>
        <p:txBody>
          <a:bodyPr wrap="square" rtlCol="0">
            <a:spAutoFit/>
          </a:bodyPr>
          <a:lstStyle/>
          <a:p>
            <a:pPr marL="285750" indent="-285750">
              <a:buFont typeface="Arial" panose="020B0604020202020204" pitchFamily="34" charset="0"/>
              <a:buChar char="•"/>
            </a:pPr>
            <a:r>
              <a:rPr lang="en-SG" dirty="0"/>
              <a:t>Obtained from data.gov.sg</a:t>
            </a:r>
          </a:p>
          <a:p>
            <a:pPr marL="285750" indent="-285750">
              <a:buFont typeface="Arial" panose="020B0604020202020204" pitchFamily="34" charset="0"/>
              <a:buChar char="•"/>
            </a:pPr>
            <a:r>
              <a:rPr lang="en-SG" dirty="0"/>
              <a:t>From 1990 to 2021 Mar (present)</a:t>
            </a:r>
          </a:p>
          <a:p>
            <a:pPr marL="285750" indent="-285750">
              <a:buFont typeface="Arial" panose="020B0604020202020204" pitchFamily="34" charset="0"/>
              <a:buChar char="•"/>
            </a:pPr>
            <a:r>
              <a:rPr lang="en-SG" dirty="0"/>
              <a:t>Over 840,000 rows</a:t>
            </a:r>
          </a:p>
          <a:p>
            <a:endParaRPr lang="en-SG" dirty="0"/>
          </a:p>
        </p:txBody>
      </p:sp>
    </p:spTree>
    <p:extLst>
      <p:ext uri="{BB962C8B-B14F-4D97-AF65-F5344CB8AC3E}">
        <p14:creationId xmlns:p14="http://schemas.microsoft.com/office/powerpoint/2010/main" val="2722316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231136" y="174579"/>
            <a:ext cx="7729728" cy="943394"/>
          </a:xfrm>
        </p:spPr>
        <p:txBody>
          <a:bodyPr/>
          <a:lstStyle/>
          <a:p>
            <a:r>
              <a:rPr lang="en-SG" dirty="0"/>
              <a:t>Data Cleaning</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1216241" y="1411550"/>
            <a:ext cx="9738804" cy="4328477"/>
          </a:xfrm>
        </p:spPr>
        <p:txBody>
          <a:bodyPr>
            <a:normAutofit/>
          </a:bodyPr>
          <a:lstStyle/>
          <a:p>
            <a:r>
              <a:rPr lang="en-SG" sz="2000" dirty="0"/>
              <a:t>Transform Resale Price to </a:t>
            </a:r>
            <a:r>
              <a:rPr lang="en-SG" sz="2000" b="1" dirty="0"/>
              <a:t>Real Price </a:t>
            </a:r>
            <a:r>
              <a:rPr lang="en-SG" sz="2000" dirty="0"/>
              <a:t>based on CPI for housing and utilities</a:t>
            </a:r>
          </a:p>
          <a:p>
            <a:r>
              <a:rPr lang="en-SG" sz="2000" dirty="0"/>
              <a:t>CPI data taken from </a:t>
            </a:r>
            <a:r>
              <a:rPr lang="en-SG" sz="2000" b="0" i="0" dirty="0">
                <a:solidFill>
                  <a:srgbClr val="000000"/>
                </a:solidFill>
                <a:effectLst/>
                <a:latin typeface="Helvetica Neue"/>
              </a:rPr>
              <a:t> </a:t>
            </a:r>
            <a:r>
              <a:rPr lang="en-SG" b="0" i="0" u="sng" dirty="0">
                <a:solidFill>
                  <a:srgbClr val="296EAA"/>
                </a:solidFill>
                <a:effectLst/>
                <a:latin typeface="Helvetica Neue"/>
                <a:hlinkClick r:id="rId2"/>
              </a:rPr>
              <a:t>https://www.singstat.gov.sg/find-data/search-by-theme/economy/prices-and-price-indices/latest-data</a:t>
            </a:r>
            <a:endParaRPr lang="en-SG" sz="2000" b="0" i="0" u="sng" dirty="0">
              <a:solidFill>
                <a:srgbClr val="296EAA"/>
              </a:solidFill>
              <a:effectLst/>
              <a:latin typeface="Helvetica Neue"/>
            </a:endParaRPr>
          </a:p>
          <a:p>
            <a:r>
              <a:rPr lang="en-SG" sz="2000" dirty="0">
                <a:solidFill>
                  <a:schemeClr val="tx1"/>
                </a:solidFill>
                <a:latin typeface="Helvetica Neue"/>
              </a:rPr>
              <a:t>Allows us to compare resale price between each time period(month)</a:t>
            </a:r>
          </a:p>
          <a:p>
            <a:endParaRPr lang="en-SG" sz="2000" dirty="0">
              <a:solidFill>
                <a:schemeClr val="tx1"/>
              </a:solidFill>
              <a:latin typeface="Helvetica Neue"/>
            </a:endParaRPr>
          </a:p>
          <a:p>
            <a:endParaRPr lang="en-SG" sz="2000" dirty="0">
              <a:solidFill>
                <a:schemeClr val="tx1"/>
              </a:solidFill>
              <a:latin typeface="Helvetica Neue"/>
            </a:endParaRPr>
          </a:p>
        </p:txBody>
      </p:sp>
      <p:sp>
        <p:nvSpPr>
          <p:cNvPr id="6" name="TextBox 5">
            <a:extLst>
              <a:ext uri="{FF2B5EF4-FFF2-40B4-BE49-F238E27FC236}">
                <a16:creationId xmlns:a16="http://schemas.microsoft.com/office/drawing/2014/main" id="{BF030CC6-E00C-410B-B480-8D15E120B2AE}"/>
              </a:ext>
            </a:extLst>
          </p:cNvPr>
          <p:cNvSpPr txBox="1"/>
          <p:nvPr/>
        </p:nvSpPr>
        <p:spPr>
          <a:xfrm>
            <a:off x="7082292" y="3575788"/>
            <a:ext cx="3872753" cy="646331"/>
          </a:xfrm>
          <a:prstGeom prst="rect">
            <a:avLst/>
          </a:prstGeom>
          <a:noFill/>
        </p:spPr>
        <p:txBody>
          <a:bodyPr wrap="square" rtlCol="0">
            <a:spAutoFit/>
          </a:bodyPr>
          <a:lstStyle/>
          <a:p>
            <a:r>
              <a:rPr lang="en-SG" dirty="0"/>
              <a:t>Formula: Real Price = Resale Price/CPI * 100</a:t>
            </a:r>
          </a:p>
        </p:txBody>
      </p:sp>
      <p:pic>
        <p:nvPicPr>
          <p:cNvPr id="8" name="Picture 7">
            <a:extLst>
              <a:ext uri="{FF2B5EF4-FFF2-40B4-BE49-F238E27FC236}">
                <a16:creationId xmlns:a16="http://schemas.microsoft.com/office/drawing/2014/main" id="{ECAB7EA1-21EF-446F-9114-E40B5393DFC4}"/>
              </a:ext>
            </a:extLst>
          </p:cNvPr>
          <p:cNvPicPr>
            <a:picLocks noChangeAspect="1"/>
          </p:cNvPicPr>
          <p:nvPr/>
        </p:nvPicPr>
        <p:blipFill>
          <a:blip r:embed="rId3"/>
          <a:stretch>
            <a:fillRect/>
          </a:stretch>
        </p:blipFill>
        <p:spPr>
          <a:xfrm>
            <a:off x="1236955" y="3281082"/>
            <a:ext cx="5397188" cy="2965704"/>
          </a:xfrm>
          <a:prstGeom prst="rect">
            <a:avLst/>
          </a:prstGeom>
        </p:spPr>
      </p:pic>
    </p:spTree>
    <p:extLst>
      <p:ext uri="{BB962C8B-B14F-4D97-AF65-F5344CB8AC3E}">
        <p14:creationId xmlns:p14="http://schemas.microsoft.com/office/powerpoint/2010/main" val="2366864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1216241" y="1411550"/>
            <a:ext cx="9738804" cy="4328477"/>
          </a:xfrm>
        </p:spPr>
        <p:txBody>
          <a:bodyPr>
            <a:normAutofit/>
          </a:bodyPr>
          <a:lstStyle/>
          <a:p>
            <a:r>
              <a:rPr lang="en-SG" sz="2000" dirty="0"/>
              <a:t>Median Real Price Over Time</a:t>
            </a:r>
            <a:endParaRPr lang="en-SG" sz="2000" dirty="0">
              <a:solidFill>
                <a:schemeClr val="tx1"/>
              </a:solidFill>
              <a:latin typeface="Helvetica Neue"/>
            </a:endParaRPr>
          </a:p>
          <a:p>
            <a:endParaRPr lang="en-SG" sz="2000" dirty="0">
              <a:solidFill>
                <a:schemeClr val="tx1"/>
              </a:solidFill>
              <a:latin typeface="Helvetica Neue"/>
            </a:endParaRPr>
          </a:p>
        </p:txBody>
      </p:sp>
      <p:pic>
        <p:nvPicPr>
          <p:cNvPr id="8" name="Picture 7">
            <a:extLst>
              <a:ext uri="{FF2B5EF4-FFF2-40B4-BE49-F238E27FC236}">
                <a16:creationId xmlns:a16="http://schemas.microsoft.com/office/drawing/2014/main" id="{F7482097-0B05-4604-BAC5-70770423CB1D}"/>
              </a:ext>
            </a:extLst>
          </p:cNvPr>
          <p:cNvPicPr>
            <a:picLocks noChangeAspect="1"/>
          </p:cNvPicPr>
          <p:nvPr/>
        </p:nvPicPr>
        <p:blipFill>
          <a:blip r:embed="rId3"/>
          <a:stretch>
            <a:fillRect/>
          </a:stretch>
        </p:blipFill>
        <p:spPr>
          <a:xfrm>
            <a:off x="1663282" y="1990948"/>
            <a:ext cx="9255799" cy="4867051"/>
          </a:xfrm>
          <a:prstGeom prst="rect">
            <a:avLst/>
          </a:prstGeom>
        </p:spPr>
      </p:pic>
      <p:sp>
        <p:nvSpPr>
          <p:cNvPr id="9" name="TextBox 8">
            <a:extLst>
              <a:ext uri="{FF2B5EF4-FFF2-40B4-BE49-F238E27FC236}">
                <a16:creationId xmlns:a16="http://schemas.microsoft.com/office/drawing/2014/main" id="{1BDC8A56-B53B-4FB2-860D-3300B32C7588}"/>
              </a:ext>
            </a:extLst>
          </p:cNvPr>
          <p:cNvSpPr txBox="1"/>
          <p:nvPr/>
        </p:nvSpPr>
        <p:spPr>
          <a:xfrm>
            <a:off x="7863840" y="1226884"/>
            <a:ext cx="3657600" cy="369332"/>
          </a:xfrm>
          <a:prstGeom prst="rect">
            <a:avLst/>
          </a:prstGeom>
          <a:noFill/>
        </p:spPr>
        <p:txBody>
          <a:bodyPr wrap="square" rtlCol="0">
            <a:spAutoFit/>
          </a:bodyPr>
          <a:lstStyle/>
          <a:p>
            <a:r>
              <a:rPr lang="en-SG" dirty="0"/>
              <a:t>Prices stable between 2017 and 2019</a:t>
            </a:r>
          </a:p>
        </p:txBody>
      </p:sp>
      <p:cxnSp>
        <p:nvCxnSpPr>
          <p:cNvPr id="11" name="Straight Arrow Connector 10">
            <a:extLst>
              <a:ext uri="{FF2B5EF4-FFF2-40B4-BE49-F238E27FC236}">
                <a16:creationId xmlns:a16="http://schemas.microsoft.com/office/drawing/2014/main" id="{4624FE51-43CD-44C5-BEAD-24E6B2278C48}"/>
              </a:ext>
            </a:extLst>
          </p:cNvPr>
          <p:cNvCxnSpPr>
            <a:cxnSpLocks/>
          </p:cNvCxnSpPr>
          <p:nvPr/>
        </p:nvCxnSpPr>
        <p:spPr>
          <a:xfrm flipH="1">
            <a:off x="9787156" y="1596216"/>
            <a:ext cx="195940" cy="64707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797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61383" y="1009697"/>
            <a:ext cx="9738804" cy="4328477"/>
          </a:xfrm>
        </p:spPr>
        <p:txBody>
          <a:bodyPr>
            <a:normAutofit/>
          </a:bodyPr>
          <a:lstStyle/>
          <a:p>
            <a:r>
              <a:rPr lang="en-SG" sz="2400" dirty="0"/>
              <a:t>Median Real Price per Town</a:t>
            </a:r>
            <a:endParaRPr lang="en-SG" sz="2400" dirty="0">
              <a:solidFill>
                <a:schemeClr val="tx1"/>
              </a:solidFill>
              <a:latin typeface="Helvetica Neue"/>
            </a:endParaRPr>
          </a:p>
          <a:p>
            <a:endParaRPr lang="en-SG" sz="2000" dirty="0">
              <a:solidFill>
                <a:schemeClr val="tx1"/>
              </a:solidFill>
              <a:latin typeface="Helvetica Neue"/>
            </a:endParaRPr>
          </a:p>
        </p:txBody>
      </p:sp>
      <p:pic>
        <p:nvPicPr>
          <p:cNvPr id="17" name="Picture 16">
            <a:extLst>
              <a:ext uri="{FF2B5EF4-FFF2-40B4-BE49-F238E27FC236}">
                <a16:creationId xmlns:a16="http://schemas.microsoft.com/office/drawing/2014/main" id="{F63D6D56-F474-402D-A56E-0B48DEB1C5EE}"/>
              </a:ext>
            </a:extLst>
          </p:cNvPr>
          <p:cNvPicPr>
            <a:picLocks noChangeAspect="1"/>
          </p:cNvPicPr>
          <p:nvPr/>
        </p:nvPicPr>
        <p:blipFill rotWithShape="1">
          <a:blip r:embed="rId3"/>
          <a:srcRect t="4246"/>
          <a:stretch/>
        </p:blipFill>
        <p:spPr>
          <a:xfrm>
            <a:off x="1155744" y="1660200"/>
            <a:ext cx="9580388" cy="5102755"/>
          </a:xfrm>
          <a:prstGeom prst="rect">
            <a:avLst/>
          </a:prstGeom>
        </p:spPr>
      </p:pic>
      <p:pic>
        <p:nvPicPr>
          <p:cNvPr id="19" name="Picture 18">
            <a:extLst>
              <a:ext uri="{FF2B5EF4-FFF2-40B4-BE49-F238E27FC236}">
                <a16:creationId xmlns:a16="http://schemas.microsoft.com/office/drawing/2014/main" id="{46061912-6C94-47CE-A531-E750CE2D0F42}"/>
              </a:ext>
            </a:extLst>
          </p:cNvPr>
          <p:cNvPicPr>
            <a:picLocks noChangeAspect="1"/>
          </p:cNvPicPr>
          <p:nvPr/>
        </p:nvPicPr>
        <p:blipFill>
          <a:blip r:embed="rId4"/>
          <a:stretch>
            <a:fillRect/>
          </a:stretch>
        </p:blipFill>
        <p:spPr>
          <a:xfrm>
            <a:off x="9919466" y="5522840"/>
            <a:ext cx="2147517" cy="1240115"/>
          </a:xfrm>
          <a:prstGeom prst="rect">
            <a:avLst/>
          </a:prstGeom>
          <a:ln>
            <a:noFill/>
          </a:ln>
          <a:effectLst>
            <a:outerShdw blurRad="190500" algn="tl" rotWithShape="0">
              <a:srgbClr val="000000">
                <a:alpha val="70000"/>
              </a:srgbClr>
            </a:outerShdw>
          </a:effectLst>
        </p:spPr>
      </p:pic>
      <p:sp>
        <p:nvSpPr>
          <p:cNvPr id="20" name="TextBox 19">
            <a:extLst>
              <a:ext uri="{FF2B5EF4-FFF2-40B4-BE49-F238E27FC236}">
                <a16:creationId xmlns:a16="http://schemas.microsoft.com/office/drawing/2014/main" id="{073F3A7E-C3B5-487E-9E84-38109EB8F6DB}"/>
              </a:ext>
            </a:extLst>
          </p:cNvPr>
          <p:cNvSpPr txBox="1"/>
          <p:nvPr/>
        </p:nvSpPr>
        <p:spPr>
          <a:xfrm>
            <a:off x="10510700" y="5153508"/>
            <a:ext cx="1466795" cy="369332"/>
          </a:xfrm>
          <a:prstGeom prst="rect">
            <a:avLst/>
          </a:prstGeom>
          <a:noFill/>
        </p:spPr>
        <p:txBody>
          <a:bodyPr wrap="square" rtlCol="0">
            <a:spAutoFit/>
          </a:bodyPr>
          <a:lstStyle/>
          <a:p>
            <a:r>
              <a:rPr lang="en-SG" dirty="0"/>
              <a:t>Toa Payoh</a:t>
            </a:r>
          </a:p>
        </p:txBody>
      </p:sp>
    </p:spTree>
    <p:extLst>
      <p:ext uri="{BB962C8B-B14F-4D97-AF65-F5344CB8AC3E}">
        <p14:creationId xmlns:p14="http://schemas.microsoft.com/office/powerpoint/2010/main" val="320851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27632"/>
            <a:ext cx="9738804" cy="4328477"/>
          </a:xfrm>
        </p:spPr>
        <p:txBody>
          <a:bodyPr>
            <a:normAutofit/>
          </a:bodyPr>
          <a:lstStyle/>
          <a:p>
            <a:r>
              <a:rPr lang="en-SG" sz="2400" dirty="0"/>
              <a:t>Median Real Price per Town</a:t>
            </a:r>
            <a:endParaRPr lang="en-SG" sz="2400" dirty="0">
              <a:solidFill>
                <a:schemeClr val="tx1"/>
              </a:solidFill>
              <a:latin typeface="Helvetica Neue"/>
            </a:endParaRPr>
          </a:p>
          <a:p>
            <a:endParaRPr lang="en-SG" sz="2000" dirty="0">
              <a:solidFill>
                <a:schemeClr val="tx1"/>
              </a:solidFill>
              <a:latin typeface="Helvetica Neue"/>
            </a:endParaRPr>
          </a:p>
        </p:txBody>
      </p:sp>
      <p:pic>
        <p:nvPicPr>
          <p:cNvPr id="5" name="Picture 4">
            <a:extLst>
              <a:ext uri="{FF2B5EF4-FFF2-40B4-BE49-F238E27FC236}">
                <a16:creationId xmlns:a16="http://schemas.microsoft.com/office/drawing/2014/main" id="{BCDC03D0-7E1F-4F9A-BCAE-1AF0C9CA6A5A}"/>
              </a:ext>
            </a:extLst>
          </p:cNvPr>
          <p:cNvPicPr>
            <a:picLocks noChangeAspect="1"/>
          </p:cNvPicPr>
          <p:nvPr/>
        </p:nvPicPr>
        <p:blipFill>
          <a:blip r:embed="rId3"/>
          <a:stretch>
            <a:fillRect/>
          </a:stretch>
        </p:blipFill>
        <p:spPr>
          <a:xfrm>
            <a:off x="1012773" y="1556193"/>
            <a:ext cx="10661304" cy="5075360"/>
          </a:xfrm>
          <a:prstGeom prst="rect">
            <a:avLst/>
          </a:prstGeom>
        </p:spPr>
      </p:pic>
    </p:spTree>
    <p:extLst>
      <p:ext uri="{BB962C8B-B14F-4D97-AF65-F5344CB8AC3E}">
        <p14:creationId xmlns:p14="http://schemas.microsoft.com/office/powerpoint/2010/main" val="4077338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27632"/>
            <a:ext cx="9738804" cy="4328477"/>
          </a:xfrm>
        </p:spPr>
        <p:txBody>
          <a:bodyPr>
            <a:normAutofit/>
          </a:bodyPr>
          <a:lstStyle/>
          <a:p>
            <a:r>
              <a:rPr lang="en-SG" sz="2400" dirty="0"/>
              <a:t>Median Real Price per Town (4 room Flat)</a:t>
            </a:r>
            <a:endParaRPr lang="en-SG" sz="2400" dirty="0">
              <a:solidFill>
                <a:schemeClr val="tx1"/>
              </a:solidFill>
              <a:latin typeface="Helvetica Neue"/>
            </a:endParaRPr>
          </a:p>
          <a:p>
            <a:endParaRPr lang="en-SG" sz="2000" dirty="0">
              <a:solidFill>
                <a:schemeClr val="tx1"/>
              </a:solidFill>
              <a:latin typeface="Helvetica Neue"/>
            </a:endParaRPr>
          </a:p>
        </p:txBody>
      </p:sp>
      <p:pic>
        <p:nvPicPr>
          <p:cNvPr id="6" name="Picture 5">
            <a:extLst>
              <a:ext uri="{FF2B5EF4-FFF2-40B4-BE49-F238E27FC236}">
                <a16:creationId xmlns:a16="http://schemas.microsoft.com/office/drawing/2014/main" id="{209057CF-6B6F-479E-AB1F-B389F2DFE4BC}"/>
              </a:ext>
            </a:extLst>
          </p:cNvPr>
          <p:cNvPicPr>
            <a:picLocks noChangeAspect="1"/>
          </p:cNvPicPr>
          <p:nvPr/>
        </p:nvPicPr>
        <p:blipFill>
          <a:blip r:embed="rId3"/>
          <a:stretch>
            <a:fillRect/>
          </a:stretch>
        </p:blipFill>
        <p:spPr>
          <a:xfrm>
            <a:off x="850626" y="1556193"/>
            <a:ext cx="10661304" cy="5075360"/>
          </a:xfrm>
          <a:prstGeom prst="rect">
            <a:avLst/>
          </a:prstGeom>
        </p:spPr>
      </p:pic>
    </p:spTree>
    <p:extLst>
      <p:ext uri="{BB962C8B-B14F-4D97-AF65-F5344CB8AC3E}">
        <p14:creationId xmlns:p14="http://schemas.microsoft.com/office/powerpoint/2010/main" val="160751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B22BC-EF90-4E23-994D-ABC73CFDCA91}"/>
              </a:ext>
            </a:extLst>
          </p:cNvPr>
          <p:cNvSpPr>
            <a:spLocks noGrp="1"/>
          </p:cNvSpPr>
          <p:nvPr>
            <p:ph type="title"/>
          </p:nvPr>
        </p:nvSpPr>
        <p:spPr>
          <a:xfrm>
            <a:off x="2327596" y="226447"/>
            <a:ext cx="7536808" cy="729063"/>
          </a:xfrm>
        </p:spPr>
        <p:txBody>
          <a:bodyPr>
            <a:normAutofit fontScale="90000"/>
          </a:bodyPr>
          <a:lstStyle/>
          <a:p>
            <a:r>
              <a:rPr lang="en-SG" dirty="0"/>
              <a:t>Exploratory Data analysis</a:t>
            </a:r>
          </a:p>
        </p:txBody>
      </p:sp>
      <p:sp>
        <p:nvSpPr>
          <p:cNvPr id="3" name="Content Placeholder 2">
            <a:extLst>
              <a:ext uri="{FF2B5EF4-FFF2-40B4-BE49-F238E27FC236}">
                <a16:creationId xmlns:a16="http://schemas.microsoft.com/office/drawing/2014/main" id="{AD18DB86-EB15-470E-BF9A-743BB85591A4}"/>
              </a:ext>
            </a:extLst>
          </p:cNvPr>
          <p:cNvSpPr>
            <a:spLocks noGrp="1"/>
          </p:cNvSpPr>
          <p:nvPr>
            <p:ph idx="1"/>
          </p:nvPr>
        </p:nvSpPr>
        <p:spPr>
          <a:xfrm>
            <a:off x="850626" y="1127632"/>
            <a:ext cx="9738804" cy="4328477"/>
          </a:xfrm>
        </p:spPr>
        <p:txBody>
          <a:bodyPr>
            <a:normAutofit/>
          </a:bodyPr>
          <a:lstStyle/>
          <a:p>
            <a:r>
              <a:rPr lang="en-SG" sz="2800" dirty="0">
                <a:solidFill>
                  <a:schemeClr val="tx1"/>
                </a:solidFill>
              </a:rPr>
              <a:t>Flat Types:</a:t>
            </a:r>
          </a:p>
          <a:p>
            <a:r>
              <a:rPr lang="en-SG" sz="2400" dirty="0">
                <a:solidFill>
                  <a:srgbClr val="FF0000"/>
                </a:solidFill>
              </a:rPr>
              <a:t>1 Room – 0.05%</a:t>
            </a:r>
          </a:p>
          <a:p>
            <a:r>
              <a:rPr lang="en-SG" sz="2400" dirty="0">
                <a:solidFill>
                  <a:schemeClr val="tx1"/>
                </a:solidFill>
              </a:rPr>
              <a:t>2 Room – 1.43%</a:t>
            </a:r>
          </a:p>
          <a:p>
            <a:r>
              <a:rPr lang="en-SG" sz="2400" dirty="0">
                <a:solidFill>
                  <a:schemeClr val="tx1"/>
                </a:solidFill>
              </a:rPr>
              <a:t>3 Room – 24.6%</a:t>
            </a:r>
          </a:p>
          <a:p>
            <a:r>
              <a:rPr lang="en-SG" sz="2400" dirty="0">
                <a:solidFill>
                  <a:schemeClr val="tx1"/>
                </a:solidFill>
              </a:rPr>
              <a:t>4 Room – 41.4%</a:t>
            </a:r>
          </a:p>
          <a:p>
            <a:r>
              <a:rPr lang="en-SG" sz="2400" dirty="0">
                <a:solidFill>
                  <a:schemeClr val="tx1"/>
                </a:solidFill>
              </a:rPr>
              <a:t>Executive – 8%</a:t>
            </a:r>
          </a:p>
          <a:p>
            <a:r>
              <a:rPr lang="en-SG" sz="2400" dirty="0" err="1">
                <a:solidFill>
                  <a:srgbClr val="FF0000"/>
                </a:solidFill>
              </a:rPr>
              <a:t>MultiGeneration</a:t>
            </a:r>
            <a:r>
              <a:rPr lang="en-SG" sz="2400" dirty="0">
                <a:solidFill>
                  <a:srgbClr val="FF0000"/>
                </a:solidFill>
              </a:rPr>
              <a:t>  - 0.05%</a:t>
            </a:r>
            <a:endParaRPr lang="en-SG" sz="2400" dirty="0">
              <a:solidFill>
                <a:srgbClr val="FF0000"/>
              </a:solidFill>
              <a:latin typeface="Helvetica Neue"/>
            </a:endParaRPr>
          </a:p>
          <a:p>
            <a:endParaRPr lang="en-SG" sz="2000" dirty="0">
              <a:solidFill>
                <a:schemeClr val="tx1"/>
              </a:solidFill>
              <a:latin typeface="Helvetica Neue"/>
            </a:endParaRPr>
          </a:p>
        </p:txBody>
      </p:sp>
      <p:pic>
        <p:nvPicPr>
          <p:cNvPr id="10" name="Picture 9">
            <a:extLst>
              <a:ext uri="{FF2B5EF4-FFF2-40B4-BE49-F238E27FC236}">
                <a16:creationId xmlns:a16="http://schemas.microsoft.com/office/drawing/2014/main" id="{EEAAF64D-1FCE-4DCE-A76C-30035FC9D285}"/>
              </a:ext>
            </a:extLst>
          </p:cNvPr>
          <p:cNvPicPr>
            <a:picLocks noChangeAspect="1"/>
          </p:cNvPicPr>
          <p:nvPr/>
        </p:nvPicPr>
        <p:blipFill rotWithShape="1">
          <a:blip r:embed="rId3"/>
          <a:srcRect t="4983"/>
          <a:stretch/>
        </p:blipFill>
        <p:spPr>
          <a:xfrm>
            <a:off x="5442444" y="1127631"/>
            <a:ext cx="5307072" cy="5392319"/>
          </a:xfrm>
          <a:prstGeom prst="rect">
            <a:avLst/>
          </a:prstGeom>
        </p:spPr>
      </p:pic>
      <p:pic>
        <p:nvPicPr>
          <p:cNvPr id="14" name="Picture 13">
            <a:extLst>
              <a:ext uri="{FF2B5EF4-FFF2-40B4-BE49-F238E27FC236}">
                <a16:creationId xmlns:a16="http://schemas.microsoft.com/office/drawing/2014/main" id="{45520489-C6BC-475C-ADB2-61204D4EBCA1}"/>
              </a:ext>
            </a:extLst>
          </p:cNvPr>
          <p:cNvPicPr>
            <a:picLocks noChangeAspect="1"/>
          </p:cNvPicPr>
          <p:nvPr/>
        </p:nvPicPr>
        <p:blipFill>
          <a:blip r:embed="rId4"/>
          <a:stretch>
            <a:fillRect/>
          </a:stretch>
        </p:blipFill>
        <p:spPr>
          <a:xfrm>
            <a:off x="9215308" y="1295565"/>
            <a:ext cx="2030373" cy="1630018"/>
          </a:xfrm>
          <a:prstGeom prst="rect">
            <a:avLst/>
          </a:prstGeom>
        </p:spPr>
      </p:pic>
    </p:spTree>
    <p:extLst>
      <p:ext uri="{BB962C8B-B14F-4D97-AF65-F5344CB8AC3E}">
        <p14:creationId xmlns:p14="http://schemas.microsoft.com/office/powerpoint/2010/main" val="24054722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TM10001115[[fn=Parcel]]</Template>
  <TotalTime>5752</TotalTime>
  <Words>2276</Words>
  <Application>Microsoft Office PowerPoint</Application>
  <PresentationFormat>Widescreen</PresentationFormat>
  <Paragraphs>277</Paragraphs>
  <Slides>29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 Unicode MS</vt:lpstr>
      <vt:lpstr>Helvetica Neue</vt:lpstr>
      <vt:lpstr>Arial</vt:lpstr>
      <vt:lpstr>Calibri</vt:lpstr>
      <vt:lpstr>Gill Sans MT</vt:lpstr>
      <vt:lpstr>Parcel</vt:lpstr>
      <vt:lpstr>Singapore housing data set challenge  </vt:lpstr>
      <vt:lpstr>Introduction</vt:lpstr>
      <vt:lpstr>The Data</vt:lpstr>
      <vt:lpstr>Data Cleaning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Feature Engineering</vt:lpstr>
      <vt:lpstr>Feature Engineering</vt:lpstr>
      <vt:lpstr>Feature Engineering</vt:lpstr>
      <vt:lpstr>PowerPoint Presentation</vt:lpstr>
      <vt:lpstr>Model preparation</vt:lpstr>
      <vt:lpstr>Model preparation</vt:lpstr>
      <vt:lpstr>Model preparation</vt:lpstr>
      <vt:lpstr>Linear Regression</vt:lpstr>
      <vt:lpstr>Linear Regression</vt:lpstr>
      <vt:lpstr>LINEAR Regression: Coefficients</vt:lpstr>
      <vt:lpstr>LINEAR Regression: Coefficients</vt:lpstr>
      <vt:lpstr>Random forest</vt:lpstr>
      <vt:lpstr>Random forest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Koo</dc:creator>
  <cp:lastModifiedBy>Gabriel Koo</cp:lastModifiedBy>
  <cp:revision>73</cp:revision>
  <dcterms:created xsi:type="dcterms:W3CDTF">2021-03-31T06:06:52Z</dcterms:created>
  <dcterms:modified xsi:type="dcterms:W3CDTF">2021-04-04T12:50:15Z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